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2" r:id="rId2"/>
    <p:sldId id="256" r:id="rId3"/>
    <p:sldId id="257" r:id="rId4"/>
    <p:sldId id="263" r:id="rId5"/>
    <p:sldId id="258" r:id="rId6"/>
    <p:sldId id="259" r:id="rId7"/>
    <p:sldId id="261" r:id="rId8"/>
    <p:sldId id="260"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0" autoAdjust="0"/>
    <p:restoredTop sz="76059" autoAdjust="0"/>
  </p:normalViewPr>
  <p:slideViewPr>
    <p:cSldViewPr snapToGrid="0">
      <p:cViewPr>
        <p:scale>
          <a:sx n="65" d="100"/>
          <a:sy n="65" d="100"/>
        </p:scale>
        <p:origin x="858" y="48"/>
      </p:cViewPr>
      <p:guideLst>
        <p:guide orient="horz" pos="2160"/>
        <p:guide pos="3840"/>
      </p:guideLst>
    </p:cSldViewPr>
  </p:slideViewPr>
  <p:notesTextViewPr>
    <p:cViewPr>
      <p:scale>
        <a:sx n="125" d="100"/>
        <a:sy n="125"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BDACC3-3F03-4C69-91F5-526C3C100A9B}" type="datetimeFigureOut">
              <a:rPr lang="en-US" smtClean="0"/>
              <a:t>9/8/2019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7E8E1F-88B8-45D9-A474-D91C03247D5B}" type="slidenum">
              <a:rPr lang="en-US" smtClean="0"/>
              <a:t>‹#›</a:t>
            </a:fld>
            <a:endParaRPr lang="en-US"/>
          </a:p>
        </p:txBody>
      </p:sp>
    </p:spTree>
    <p:extLst>
      <p:ext uri="{BB962C8B-B14F-4D97-AF65-F5344CB8AC3E}">
        <p14:creationId xmlns:p14="http://schemas.microsoft.com/office/powerpoint/2010/main" val="25832152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questions</a:t>
            </a:r>
            <a:r>
              <a:rPr lang="en-US" baseline="0" dirty="0"/>
              <a:t> at hand are what role nursing plays in end of life, </a:t>
            </a:r>
            <a:r>
              <a:rPr lang="en-US" dirty="0"/>
              <a:t> if it is legal for physicians to aid in dying,</a:t>
            </a:r>
            <a:r>
              <a:rPr lang="en-US" baseline="0" dirty="0"/>
              <a:t> and i</a:t>
            </a:r>
            <a:r>
              <a:rPr lang="en-US" dirty="0"/>
              <a:t>s it ethical for patients to want to die on their own terms. This presentation</a:t>
            </a:r>
            <a:r>
              <a:rPr lang="en-US" baseline="0" dirty="0"/>
              <a:t> addresses why nursing should </a:t>
            </a:r>
            <a:r>
              <a:rPr lang="en-US" dirty="0"/>
              <a:t>be involved in the care of these patients. We will go through some numbers of patients that used the prescription and have not. As well as the states that have supported an adapted practice. This topic is an ethical challenge in nursing, and it is controversial to many. As nurses we must keep open minds, we must know what our limits are and were to draw the line, and what guidelines are set forth by the American Nurse Association (ANA). The nurses in the sates that have a right to die act in place, are faced with, do no harm, but let your patient keep their autotomy.  Nurses are trained in giving patient autotomy and stand firm when advocating for patient’s.</a:t>
            </a:r>
          </a:p>
          <a:p>
            <a:endParaRPr lang="en-US" dirty="0"/>
          </a:p>
        </p:txBody>
      </p:sp>
      <p:sp>
        <p:nvSpPr>
          <p:cNvPr id="4" name="Slide Number Placeholder 3"/>
          <p:cNvSpPr>
            <a:spLocks noGrp="1"/>
          </p:cNvSpPr>
          <p:nvPr>
            <p:ph type="sldNum" sz="quarter" idx="5"/>
          </p:nvPr>
        </p:nvSpPr>
        <p:spPr/>
        <p:txBody>
          <a:bodyPr/>
          <a:lstStyle/>
          <a:p>
            <a:fld id="{A37E8E1F-88B8-45D9-A474-D91C03247D5B}" type="slidenum">
              <a:rPr lang="en-US" smtClean="0"/>
              <a:t>1</a:t>
            </a:fld>
            <a:endParaRPr lang="en-US"/>
          </a:p>
        </p:txBody>
      </p:sp>
    </p:spTree>
    <p:extLst>
      <p:ext uri="{BB962C8B-B14F-4D97-AF65-F5344CB8AC3E}">
        <p14:creationId xmlns:p14="http://schemas.microsoft.com/office/powerpoint/2010/main" val="17698291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June 22, 2019 the American Nurses Association (ANA) approved a new position entitled “The Nurse’s Role When a Patient Requests Medical Aid in Dying”. The statement was released at an assembly in Washington D.C.  Nurses are currently, ethically banned from administering medication for the purpose of dying, but the ANA presently, is asking nurses to become objective when clients are considering this option.  Medical aid in dying (MAID) is illegal in the united states except in the seven jurisdictions where it is legal. This statement by the ANA is not saying they support or oppose current laws, but what they are saying is, nurses across the country have an ethical duty to be knowledgeable about this evolving issue</a:t>
            </a:r>
            <a:r>
              <a:rPr lang="en-US" b="1" strike="noStrike" dirty="0"/>
              <a:t>. </a:t>
            </a:r>
            <a:endParaRPr lang="en-US" dirty="0"/>
          </a:p>
        </p:txBody>
      </p:sp>
      <p:sp>
        <p:nvSpPr>
          <p:cNvPr id="4" name="Slide Number Placeholder 3"/>
          <p:cNvSpPr>
            <a:spLocks noGrp="1"/>
          </p:cNvSpPr>
          <p:nvPr>
            <p:ph type="sldNum" sz="quarter" idx="5"/>
          </p:nvPr>
        </p:nvSpPr>
        <p:spPr/>
        <p:txBody>
          <a:bodyPr/>
          <a:lstStyle/>
          <a:p>
            <a:fld id="{A37E8E1F-88B8-45D9-A474-D91C03247D5B}" type="slidenum">
              <a:rPr lang="en-US" smtClean="0"/>
              <a:t>2</a:t>
            </a:fld>
            <a:endParaRPr lang="en-US"/>
          </a:p>
        </p:txBody>
      </p:sp>
    </p:spTree>
    <p:extLst>
      <p:ext uri="{BB962C8B-B14F-4D97-AF65-F5344CB8AC3E}">
        <p14:creationId xmlns:p14="http://schemas.microsoft.com/office/powerpoint/2010/main" val="818071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states that have a right to die act in place are; Oregon, Washington, California, Vermont, Colorado, Montana, and Hawaii. In these states if a person wants to die because of a medical reason such as a terminal illness, cancer, neurological illness, lung, or heart disease they have the right to do so. The terms also</a:t>
            </a:r>
            <a:r>
              <a:rPr lang="en-US" baseline="0" dirty="0"/>
              <a:t> include patients asking to die for a period of 6 months that do not have a terminal illness. </a:t>
            </a:r>
            <a:r>
              <a:rPr lang="en-US" dirty="0"/>
              <a:t> Nurses are not allowed to assisted in any part of the right to die act in these states. Patients</a:t>
            </a:r>
            <a:r>
              <a:rPr lang="en-US" baseline="0" dirty="0"/>
              <a:t> are given a prescription from an MD, medications are taken on their own without aid from licensed healthcare workers. </a:t>
            </a:r>
            <a:r>
              <a:rPr lang="en-US" dirty="0"/>
              <a:t>The ethical boarder line would be crossed if a</a:t>
            </a:r>
            <a:r>
              <a:rPr lang="en-US" baseline="0" dirty="0"/>
              <a:t> Nurse participated in delivering the medications</a:t>
            </a:r>
            <a:r>
              <a:rPr lang="en-US" dirty="0"/>
              <a:t>, but should a nurse be aware of the circumstances and have open communication with a patient that is making this choice.</a:t>
            </a:r>
          </a:p>
          <a:p>
            <a:endParaRPr lang="en-US" dirty="0"/>
          </a:p>
        </p:txBody>
      </p:sp>
      <p:sp>
        <p:nvSpPr>
          <p:cNvPr id="4" name="Slide Number Placeholder 3"/>
          <p:cNvSpPr>
            <a:spLocks noGrp="1"/>
          </p:cNvSpPr>
          <p:nvPr>
            <p:ph type="sldNum" sz="quarter" idx="5"/>
          </p:nvPr>
        </p:nvSpPr>
        <p:spPr/>
        <p:txBody>
          <a:bodyPr/>
          <a:lstStyle/>
          <a:p>
            <a:fld id="{A37E8E1F-88B8-45D9-A474-D91C03247D5B}" type="slidenum">
              <a:rPr lang="en-US" smtClean="0"/>
              <a:t>3</a:t>
            </a:fld>
            <a:endParaRPr lang="en-US"/>
          </a:p>
        </p:txBody>
      </p:sp>
    </p:spTree>
    <p:extLst>
      <p:ext uri="{BB962C8B-B14F-4D97-AF65-F5344CB8AC3E}">
        <p14:creationId xmlns:p14="http://schemas.microsoft.com/office/powerpoint/2010/main" val="23991698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2075 patients</a:t>
            </a:r>
            <a:r>
              <a:rPr lang="en-US" baseline="0" dirty="0"/>
              <a:t> who </a:t>
            </a:r>
            <a:r>
              <a:rPr lang="en-US" dirty="0"/>
              <a:t>died at home. 247 of them took the prescription and died with the prescriber with them. 12% of the patients went</a:t>
            </a:r>
            <a:r>
              <a:rPr lang="en-US" baseline="0" dirty="0"/>
              <a:t> into a coma within 5 minutes of ingesting the medications and died within 25 minutes. There was not information on the percentages of patients who died alone or with another person. </a:t>
            </a:r>
          </a:p>
          <a:p>
            <a:endParaRPr lang="en-US" baseline="0" dirty="0"/>
          </a:p>
          <a:p>
            <a:r>
              <a:rPr lang="en-US" dirty="0"/>
              <a:t> </a:t>
            </a:r>
          </a:p>
          <a:p>
            <a:r>
              <a:rPr lang="en-US" dirty="0"/>
              <a:t>8 patients in Oregon awakened after ingestion of the medication. Some claimed “the will of God” or a sign that they</a:t>
            </a:r>
            <a:r>
              <a:rPr lang="en-US" baseline="0" dirty="0"/>
              <a:t> were not supposed to </a:t>
            </a:r>
            <a:r>
              <a:rPr lang="en-US" dirty="0"/>
              <a:t>use the medication for the right to die, that they had a purpose to be alive as they are.</a:t>
            </a:r>
          </a:p>
          <a:p>
            <a:endParaRPr lang="en-US" dirty="0"/>
          </a:p>
          <a:p>
            <a:r>
              <a:rPr lang="en-US" dirty="0"/>
              <a:t>Question: As a nurse how would this make you feel. Would you feel, that it was not this person's time to die or would you still uphold the patient's autonomy if nurses were able to assist in the right – to –die acts? </a:t>
            </a:r>
          </a:p>
          <a:p>
            <a:endParaRPr lang="en-US" dirty="0"/>
          </a:p>
          <a:p>
            <a:r>
              <a:rPr lang="en-US" dirty="0"/>
              <a:t>It is a hard question to answer for many. Religion, politics, and human values stand in the way of patients right to chose in these situations.    </a:t>
            </a:r>
          </a:p>
        </p:txBody>
      </p:sp>
      <p:sp>
        <p:nvSpPr>
          <p:cNvPr id="4" name="Slide Number Placeholder 3"/>
          <p:cNvSpPr>
            <a:spLocks noGrp="1"/>
          </p:cNvSpPr>
          <p:nvPr>
            <p:ph type="sldNum" sz="quarter" idx="5"/>
          </p:nvPr>
        </p:nvSpPr>
        <p:spPr/>
        <p:txBody>
          <a:bodyPr/>
          <a:lstStyle/>
          <a:p>
            <a:fld id="{A37E8E1F-88B8-45D9-A474-D91C03247D5B}" type="slidenum">
              <a:rPr lang="en-US" smtClean="0"/>
              <a:t>4</a:t>
            </a:fld>
            <a:endParaRPr lang="en-US"/>
          </a:p>
        </p:txBody>
      </p:sp>
    </p:spTree>
    <p:extLst>
      <p:ext uri="{BB962C8B-B14F-4D97-AF65-F5344CB8AC3E}">
        <p14:creationId xmlns:p14="http://schemas.microsoft.com/office/powerpoint/2010/main" val="5588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nurses we hold the patient’s safety and care in our hands. We look out for their well being and we are at the front lines to speak up. We step forward on behalf of patients everyday. We mention safety concerns and, in most situations, are willing to go that extra mile to care for our patients.</a:t>
            </a:r>
          </a:p>
          <a:p>
            <a:r>
              <a:rPr lang="en-US" dirty="0"/>
              <a:t>With assisted suicides who is there with nursing training to make sure that the patient is doing this for them selves? Most of these patient are in hospice care and hospice acts as this parameter, but they are nurses and can only be called if someone (the patient, a family member or a friend calls to say please come over) Judy Schwarz has clinically worked for ten years with critically ill patients who consistently inquire about their end of life choices. She is an advocate to enable end-of life- options and give people the choice to not be on mechanical ventilation or lose their dignity for their illness when someone else must provide all their care. </a:t>
            </a:r>
          </a:p>
          <a:p>
            <a:endParaRPr lang="en-US" dirty="0"/>
          </a:p>
          <a:p>
            <a:r>
              <a:rPr lang="en-US" dirty="0"/>
              <a:t>Who is their advocate when they want to be end</a:t>
            </a:r>
            <a:r>
              <a:rPr lang="en-US" baseline="0" dirty="0"/>
              <a:t> </a:t>
            </a:r>
            <a:r>
              <a:rPr lang="en-US" dirty="0"/>
              <a:t>the medical or life situation they are facing?  A nurse could be assigned a patient that has the prescription and if the patient choses to tell the nurse “I am not willing to go passed this stage in my illness” or “I have a date in mind” the nurse or other</a:t>
            </a:r>
            <a:r>
              <a:rPr lang="en-US" baseline="0" dirty="0"/>
              <a:t> healthcare provider</a:t>
            </a:r>
            <a:r>
              <a:rPr lang="en-US" dirty="0"/>
              <a:t> will know to go by an check on the patient, so if the patient did decide to take the lethal medication regimen a nurse can find the body and not a neighbor or a child. There are many factors that should be considered with these patients. First, if these patients go to the length to say “I want to die with dignity with assisted suicide” and their physician says “you meet all the qualifications”, what training is required for a nurse to make sure these patient’s know exactly what will happen to them and who will help them walk to path they have chosen (not push them but be there for them to listen and know that this is what they want. Is a nurse ethically trained to help these patients. Is a nurse in the right position to be the advocate to make sure these patient’ know exactly what is going to happen to them when they take the first pill, then the second, then the third. I believe if the ANA is saying that nurses a crossed the country have an ethical duty to be knowledgeable about this evolving issue, then on an ethical stand nurses need training and need to know what is going to happen with each of the medications and what will happen to the patients as this process takes place. On another note…..</a:t>
            </a:r>
          </a:p>
          <a:p>
            <a:endParaRPr lang="en-US" dirty="0"/>
          </a:p>
        </p:txBody>
      </p:sp>
      <p:sp>
        <p:nvSpPr>
          <p:cNvPr id="4" name="Slide Number Placeholder 3"/>
          <p:cNvSpPr>
            <a:spLocks noGrp="1"/>
          </p:cNvSpPr>
          <p:nvPr>
            <p:ph type="sldNum" sz="quarter" idx="5"/>
          </p:nvPr>
        </p:nvSpPr>
        <p:spPr/>
        <p:txBody>
          <a:bodyPr/>
          <a:lstStyle/>
          <a:p>
            <a:fld id="{A37E8E1F-88B8-45D9-A474-D91C03247D5B}" type="slidenum">
              <a:rPr lang="en-US" smtClean="0"/>
              <a:t>5</a:t>
            </a:fld>
            <a:endParaRPr lang="en-US"/>
          </a:p>
        </p:txBody>
      </p:sp>
    </p:spTree>
    <p:extLst>
      <p:ext uri="{BB962C8B-B14F-4D97-AF65-F5344CB8AC3E}">
        <p14:creationId xmlns:p14="http://schemas.microsoft.com/office/powerpoint/2010/main" val="1947831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DNR keeps heroic measures from happening if one stops breathing or loses a heartbeat? A DNI keeps a patient from being put on a ventilator because it is their choice. These patients are just left to die peacefully by a choice they made when they signed a DNR? </a:t>
            </a:r>
          </a:p>
          <a:p>
            <a:r>
              <a:rPr lang="en-US" dirty="0"/>
              <a:t>How much difference is it and is it moral and ethically the same?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it stands, the United States allows “Do Not Resuscitate” (DNR) or </a:t>
            </a:r>
            <a:r>
              <a:rPr lang="en-US" sz="1200" b="0" i="0" kern="1200" dirty="0">
                <a:solidFill>
                  <a:schemeClr val="tx1"/>
                </a:solidFill>
                <a:effectLst/>
                <a:latin typeface="+mn-lt"/>
                <a:ea typeface="+mn-ea"/>
                <a:cs typeface="+mn-cs"/>
              </a:rPr>
              <a:t>“Do Not Intubate” (</a:t>
            </a:r>
            <a:r>
              <a:rPr lang="en-US" dirty="0"/>
              <a:t>DNI) orders for patient’s in hospitals and out of hospitals. This means that if a patient is ill and the patient has a DNR/DNI there are no heroic measures taken to keep this patient from passing on or help to breath, with a ventilator. The hospital or hospice care nurse will keep these patients comfortable while they die. </a:t>
            </a:r>
          </a:p>
          <a:p>
            <a:endParaRPr lang="en-US" dirty="0"/>
          </a:p>
          <a:p>
            <a:r>
              <a:rPr lang="en-US" dirty="0"/>
              <a:t>Judy Schwarz said “All of the terminally ill patients I work with are enrolled in home hospice or are receiving palliative care. As many of you know, physical pain can usually be readily managed by these skilled clinicians”. (</a:t>
            </a:r>
            <a:r>
              <a:rPr lang="de-DE" dirty="0"/>
              <a:t>Judith K. Schwarz, PhD, RN</a:t>
            </a:r>
            <a:r>
              <a:rPr lang="en-US" dirty="0"/>
              <a:t>)</a:t>
            </a:r>
          </a:p>
          <a:p>
            <a:r>
              <a:rPr lang="en-US" dirty="0"/>
              <a:t>Oregon requires a physician to write the prescription and document the reasons of choice. These reason can range from cancer, lung disease, heart disease, uncontrolled pain, depression, and any reason that a patient of a physician gives for a solid six months in any of these states that have the Right-to-die act. </a:t>
            </a:r>
          </a:p>
          <a:p>
            <a:endParaRPr lang="en-US" dirty="0"/>
          </a:p>
          <a:p>
            <a:r>
              <a:rPr lang="en-US" dirty="0"/>
              <a:t>“We also know that their reasons are not because of poorly managed physical pain but rather because of existential suffering, including exhaustion from having to endure the final stages of a terminal disease, lack of control, and fears about overburdening loved ones—reasons that cannot readily be medicated away.” (</a:t>
            </a:r>
            <a:r>
              <a:rPr lang="de-DE" dirty="0"/>
              <a:t>Judith K. Schwarz, PhD, RN</a:t>
            </a:r>
            <a:r>
              <a:rPr lang="en-US" dirty="0"/>
              <a:t>) </a:t>
            </a:r>
          </a:p>
          <a:p>
            <a:endParaRPr lang="en-US" dirty="0"/>
          </a:p>
          <a:p>
            <a:r>
              <a:rPr lang="en-US" dirty="0"/>
              <a:t>Well in some instants is it the same. If one of these terminally ill patients come to the Emergency Room with pneumonia and states, “treat me but do not put me on a vent or preform CPR if something should happen, I do have a DNR on file” The nurses, doctors, and staff of emergency room and hospital would respect that wish of the patient. </a:t>
            </a:r>
          </a:p>
          <a:p>
            <a:r>
              <a:rPr lang="en-US" dirty="0"/>
              <a:t>The difference is one is legal at the moment is all states and one is not legal in all states as well as it is not in the ethical laws of the ANA for a nurse to assist in dying. The times seem to be changing with the statement just shortly released by the ANA. </a:t>
            </a:r>
          </a:p>
          <a:p>
            <a:endParaRPr lang="en-US" dirty="0"/>
          </a:p>
          <a:p>
            <a:endParaRPr lang="en-US" dirty="0"/>
          </a:p>
        </p:txBody>
      </p:sp>
      <p:sp>
        <p:nvSpPr>
          <p:cNvPr id="4" name="Slide Number Placeholder 3"/>
          <p:cNvSpPr>
            <a:spLocks noGrp="1"/>
          </p:cNvSpPr>
          <p:nvPr>
            <p:ph type="sldNum" sz="quarter" idx="5"/>
          </p:nvPr>
        </p:nvSpPr>
        <p:spPr/>
        <p:txBody>
          <a:bodyPr/>
          <a:lstStyle/>
          <a:p>
            <a:fld id="{A37E8E1F-88B8-45D9-A474-D91C03247D5B}" type="slidenum">
              <a:rPr lang="en-US" smtClean="0"/>
              <a:t>6</a:t>
            </a:fld>
            <a:endParaRPr lang="en-US"/>
          </a:p>
        </p:txBody>
      </p:sp>
    </p:spTree>
    <p:extLst>
      <p:ext uri="{BB962C8B-B14F-4D97-AF65-F5344CB8AC3E}">
        <p14:creationId xmlns:p14="http://schemas.microsoft.com/office/powerpoint/2010/main" val="2279099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people of Oregon, Washington, California, and the other four states that now have a right to die act want a nurse present when they take their lethal dose of medication to end their life suffering then a nurse should have training to know how this medication will work how it will effect the body and the complications that could arise from a patient taking the medication.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the patients that want a nurse there in case the medications does not work, and they wake up from the coma instead of passing on. Some of the people schedule the time they are going to take the medication. Some want the option of dying when their illness takes over and they lose their dignity, quality of life, or they can not deal with the pain and suffering any longer. The right to die gives these patients the power to say when. It gives these patients a chance to get their affairs in order and family situations taken care of. Some of these people that have received the lethal dose of medication to die have the medication and it is a security blanket for them.  A patient that has a choice of when probably has less stress.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people can be assigned a nurse that will come to the home of the patient after they have taken their medication to one, confirm a possible no life (nurses do not call time of death) and two, to make the call to the corner's office and/or to a loved one.  This act puts nurses between a rock in a hard place to figure out how to help these patients.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Does a nurse just sit and listen to a patient that is contemplating taking the lethal dose medication tomorrow, well yes the nurse can listen to the patients thoughts and be there for them, but the line will stop if the patient asks the nurse to get, pick up from the pharmacy, or hand the patient the medication.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Ethically as it stands now, a nurse can not assist in the act of dying in any state. Be a nurse to these patient’s without voicing your opinion or beliefs and do not give or get the medication for them.  The entire process has to be by the patient or the </a:t>
            </a:r>
            <a:r>
              <a:rPr lang="en-US" dirty="0" err="1"/>
              <a:t>physican</a:t>
            </a:r>
            <a:r>
              <a:rPr lang="en-US" dirty="0"/>
              <a:t> that prescribed the medication. </a:t>
            </a:r>
          </a:p>
          <a:p>
            <a:endParaRPr lang="en-US" dirty="0"/>
          </a:p>
        </p:txBody>
      </p:sp>
      <p:sp>
        <p:nvSpPr>
          <p:cNvPr id="4" name="Slide Number Placeholder 3"/>
          <p:cNvSpPr>
            <a:spLocks noGrp="1"/>
          </p:cNvSpPr>
          <p:nvPr>
            <p:ph type="sldNum" sz="quarter" idx="5"/>
          </p:nvPr>
        </p:nvSpPr>
        <p:spPr/>
        <p:txBody>
          <a:bodyPr/>
          <a:lstStyle/>
          <a:p>
            <a:fld id="{A37E8E1F-88B8-45D9-A474-D91C03247D5B}" type="slidenum">
              <a:rPr lang="en-US" smtClean="0"/>
              <a:t>7</a:t>
            </a:fld>
            <a:endParaRPr lang="en-US"/>
          </a:p>
        </p:txBody>
      </p:sp>
    </p:spTree>
    <p:extLst>
      <p:ext uri="{BB962C8B-B14F-4D97-AF65-F5344CB8AC3E}">
        <p14:creationId xmlns:p14="http://schemas.microsoft.com/office/powerpoint/2010/main" val="296755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lets recap, The ANA position statement on assisted death prohibits nurses’ participation in assisted suicide and euthanasia, in part because to do so is a contradiction of the ANA’s Code of Ethics for Nurses with Interpretive Statements.  “The Right to Self-Determination” [Section 1.4 of Provision 1] states that nurses “may not act with the sole intent to end life.” </a:t>
            </a:r>
          </a:p>
          <a:p>
            <a:r>
              <a:rPr lang="en-US" dirty="0"/>
              <a:t>This was answered in 2015 and since then the ANA produced a statement stated, June 22, 2019 the American Nurses Association (ANA) approved a new position entitled “The Nurse’s Role When a Patient Requests Medical Aid in Dying”. The answer is still not ethically answered for nurses to care for the number vast growing numbers that are seeking out end of life options that includes the right- to die, physician assisted death situations. Nurses advocate, care, and do no harm. </a:t>
            </a:r>
          </a:p>
          <a:p>
            <a:endParaRPr lang="en-US" dirty="0"/>
          </a:p>
          <a:p>
            <a:r>
              <a:rPr lang="en-US" dirty="0"/>
              <a:t>(American Nurses Association. Code of ethics for nurses with interpretive statements. 2nd ed. Silver Spring, MD; 2015)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 </a:t>
            </a:r>
          </a:p>
        </p:txBody>
      </p:sp>
      <p:sp>
        <p:nvSpPr>
          <p:cNvPr id="4" name="Slide Number Placeholder 3"/>
          <p:cNvSpPr>
            <a:spLocks noGrp="1"/>
          </p:cNvSpPr>
          <p:nvPr>
            <p:ph type="sldNum" sz="quarter" idx="5"/>
          </p:nvPr>
        </p:nvSpPr>
        <p:spPr/>
        <p:txBody>
          <a:bodyPr/>
          <a:lstStyle/>
          <a:p>
            <a:fld id="{A37E8E1F-88B8-45D9-A474-D91C03247D5B}" type="slidenum">
              <a:rPr lang="en-US" smtClean="0"/>
              <a:t>8</a:t>
            </a:fld>
            <a:endParaRPr lang="en-US"/>
          </a:p>
        </p:txBody>
      </p:sp>
    </p:spTree>
    <p:extLst>
      <p:ext uri="{BB962C8B-B14F-4D97-AF65-F5344CB8AC3E}">
        <p14:creationId xmlns:p14="http://schemas.microsoft.com/office/powerpoint/2010/main" val="2437079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7E8E1F-88B8-45D9-A474-D91C03247D5B}" type="slidenum">
              <a:rPr lang="en-US" smtClean="0"/>
              <a:t>9</a:t>
            </a:fld>
            <a:endParaRPr lang="en-US"/>
          </a:p>
        </p:txBody>
      </p:sp>
    </p:spTree>
    <p:extLst>
      <p:ext uri="{BB962C8B-B14F-4D97-AF65-F5344CB8AC3E}">
        <p14:creationId xmlns:p14="http://schemas.microsoft.com/office/powerpoint/2010/main" val="480584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7C4AF8-1E6F-4AD6-95ED-C1BBB52DA24B}" type="datetimeFigureOut">
              <a:rPr lang="en-US" smtClean="0"/>
              <a:t>9/8/2019</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F3EE00B3-D087-476F-AEAC-ED51119F8BC8}"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06657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C4AF8-1E6F-4AD6-95ED-C1BBB52DA24B}" type="datetimeFigureOut">
              <a:rPr lang="en-US" smtClean="0"/>
              <a:t>9/8/2019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E00B3-D087-476F-AEAC-ED51119F8BC8}"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39813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C4AF8-1E6F-4AD6-95ED-C1BBB52DA24B}" type="datetimeFigureOut">
              <a:rPr lang="en-US" smtClean="0"/>
              <a:t>9/8/2019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E00B3-D087-476F-AEAC-ED51119F8BC8}"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3224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7C4AF8-1E6F-4AD6-95ED-C1BBB52DA24B}" type="datetimeFigureOut">
              <a:rPr lang="en-US" smtClean="0"/>
              <a:t>9/8/2019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E00B3-D087-476F-AEAC-ED51119F8BC8}"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961800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7C4AF8-1E6F-4AD6-95ED-C1BBB52DA24B}" type="datetimeFigureOut">
              <a:rPr lang="en-US" smtClean="0"/>
              <a:t>9/8/2019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EE00B3-D087-476F-AEAC-ED51119F8BC8}"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506234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7C4AF8-1E6F-4AD6-95ED-C1BBB52DA24B}" type="datetimeFigureOut">
              <a:rPr lang="en-US" smtClean="0"/>
              <a:t>9/8/2019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EE00B3-D087-476F-AEAC-ED51119F8BC8}"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91642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C4AF8-1E6F-4AD6-95ED-C1BBB52DA24B}" type="datetimeFigureOut">
              <a:rPr lang="en-US" smtClean="0"/>
              <a:t>9/8/2019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EE00B3-D087-476F-AEAC-ED51119F8BC8}" type="slidenum">
              <a:rPr lang="en-US" smtClean="0"/>
              <a:t>‹#›</a:t>
            </a:fld>
            <a:endParaRPr lang="en-US"/>
          </a:p>
        </p:txBody>
      </p:sp>
    </p:spTree>
    <p:extLst>
      <p:ext uri="{BB962C8B-B14F-4D97-AF65-F5344CB8AC3E}">
        <p14:creationId xmlns:p14="http://schemas.microsoft.com/office/powerpoint/2010/main" val="2676620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C4AF8-1E6F-4AD6-95ED-C1BBB52DA24B}" type="datetimeFigureOut">
              <a:rPr lang="en-US" smtClean="0"/>
              <a:t>9/8/2019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EE00B3-D087-476F-AEAC-ED51119F8BC8}"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500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97C4AF8-1E6F-4AD6-95ED-C1BBB52DA24B}" type="datetimeFigureOut">
              <a:rPr lang="en-US" smtClean="0"/>
              <a:t>9/8/2019</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F3EE00B3-D087-476F-AEAC-ED51119F8BC8}"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82759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C4AF8-1E6F-4AD6-95ED-C1BBB52DA24B}" type="datetimeFigureOut">
              <a:rPr lang="en-US" smtClean="0"/>
              <a:t>9/8/2019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E00B3-D087-476F-AEAC-ED51119F8BC8}"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62591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C4AF8-1E6F-4AD6-95ED-C1BBB52DA24B}" type="datetimeFigureOut">
              <a:rPr lang="en-US" smtClean="0"/>
              <a:t>9/8/2019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EE00B3-D087-476F-AEAC-ED51119F8BC8}"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67579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97C4AF8-1E6F-4AD6-95ED-C1BBB52DA24B}" type="datetimeFigureOut">
              <a:rPr lang="en-US" smtClean="0"/>
              <a:t>9/8/2019</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F3EE00B3-D087-476F-AEAC-ED51119F8BC8}"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8344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Caduceus"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creativecommons.org/licenses/by/3.0/" TargetMode="External"/><Relationship Id="rId13" Type="http://schemas.openxmlformats.org/officeDocument/2006/relationships/hyperlink" Target="http://commons.wikimedia.org/wiki/File:Washington_state_seal.png" TargetMode="External"/><Relationship Id="rId18" Type="http://schemas.openxmlformats.org/officeDocument/2006/relationships/image" Target="../media/image9.png"/><Relationship Id="rId3" Type="http://schemas.openxmlformats.org/officeDocument/2006/relationships/image" Target="../media/image3.jpeg"/><Relationship Id="rId21" Type="http://schemas.openxmlformats.org/officeDocument/2006/relationships/hyperlink" Target="https://creativecommons.org/licenses/by-nc-sa/3.0/" TargetMode="External"/><Relationship Id="rId7" Type="http://schemas.openxmlformats.org/officeDocument/2006/relationships/hyperlink" Target="http://www.flickr.com/photos/44313045@N08/6241491446/" TargetMode="External"/><Relationship Id="rId12" Type="http://schemas.openxmlformats.org/officeDocument/2006/relationships/image" Target="../media/image6.png"/><Relationship Id="rId17" Type="http://schemas.openxmlformats.org/officeDocument/2006/relationships/hyperlink" Target="https://en.wikipedia.org/wiki/Vermont_Department_of_Education" TargetMode="External"/><Relationship Id="rId2" Type="http://schemas.openxmlformats.org/officeDocument/2006/relationships/notesSlide" Target="../notesSlides/notesSlide3.xml"/><Relationship Id="rId16" Type="http://schemas.openxmlformats.org/officeDocument/2006/relationships/image" Target="../media/image8.gif"/><Relationship Id="rId20" Type="http://schemas.openxmlformats.org/officeDocument/2006/relationships/hyperlink" Target="http://hilanduse.blogspot.com/2012/09/act-55-2011-hawaiis-public-land.html" TargetMode="External"/><Relationship Id="rId1" Type="http://schemas.openxmlformats.org/officeDocument/2006/relationships/slideLayout" Target="../slideLayouts/slideLayout4.xml"/><Relationship Id="rId6" Type="http://schemas.openxmlformats.org/officeDocument/2006/relationships/image" Target="../media/image4.jpg"/><Relationship Id="rId11" Type="http://schemas.openxmlformats.org/officeDocument/2006/relationships/hyperlink" Target="https://creativecommons.org/licenses/by-sa/3.0/" TargetMode="External"/><Relationship Id="rId5" Type="http://schemas.openxmlformats.org/officeDocument/2006/relationships/hyperlink" Target="https://creativecommons.org/licenses/by-nc/3.0/" TargetMode="External"/><Relationship Id="rId15" Type="http://schemas.openxmlformats.org/officeDocument/2006/relationships/hyperlink" Target="https://commons.wikimedia.org/wiki/File:Nuvola_Montana_flag.svg" TargetMode="External"/><Relationship Id="rId10" Type="http://schemas.openxmlformats.org/officeDocument/2006/relationships/hyperlink" Target="http://it.wikipedia.org/wiki/File:Colorado_logo.jpg" TargetMode="External"/><Relationship Id="rId19" Type="http://schemas.openxmlformats.org/officeDocument/2006/relationships/image" Target="../media/image10.svg"/><Relationship Id="rId4" Type="http://schemas.openxmlformats.org/officeDocument/2006/relationships/hyperlink" Target="http://townmapsusa.com/d/Map-of-Oregon-Illinois-IL/oregon_il" TargetMode="External"/><Relationship Id="rId9" Type="http://schemas.openxmlformats.org/officeDocument/2006/relationships/image" Target="../media/image5.jpeg"/><Relationship Id="rId1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endoflifechoicesny.org/counseling/about-judith-schwarz/"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hyperlink" Target="http://missingmythyroid.blogspot.com/2011/06/good-bad-and-ugly-part-2-of-lengthy.html" TargetMode="External"/><Relationship Id="rId3" Type="http://schemas.openxmlformats.org/officeDocument/2006/relationships/hyperlink" Target="https://endoflifechoicesny.org/counseling/about-judith-schwarz/" TargetMode="External"/><Relationship Id="rId7"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creativecommons.org/licenses/by-nc/3.0/" TargetMode="External"/><Relationship Id="rId5" Type="http://schemas.openxmlformats.org/officeDocument/2006/relationships/hyperlink" Target="http://www.chaidir.web.id/2013/04/trik-menebak-tanggal-lahir.html" TargetMode="Externa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nursingworld.org/news/news-releases/2019-news-releases/ana-advises-objectivity-in-new-medical-aid-in-dying-position/" TargetMode="External"/><Relationship Id="rId7" Type="http://schemas.openxmlformats.org/officeDocument/2006/relationships/hyperlink" Target="https://policysearch.ama-assn.org/policyfinder/detail/decisions%20near%20the%20end%20of%20life?uri=/AMADoc/HOD.xml-0-497.xml"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endoflifechoicesny.org/counseling/about-judith-schwarz/" TargetMode="External"/><Relationship Id="rId5" Type="http://schemas.openxmlformats.org/officeDocument/2006/relationships/hyperlink" Target="https://www.americanmobile.com/nursezone/nursing-news/The-Nurses-Role-as-Patient-Advocate.aspx" TargetMode="External"/><Relationship Id="rId4" Type="http://schemas.openxmlformats.org/officeDocument/2006/relationships/hyperlink" Target="http://www.lonestar.edu/rightto-assist-suicide.htm"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jamanetwork.com/journals/jamanetworkopen/fullarticle/2747692" TargetMode="External"/><Relationship Id="rId2" Type="http://schemas.openxmlformats.org/officeDocument/2006/relationships/hyperlink" Target="https://jamanetwork.com/journals/jamanetworkopen/fullarticle/2747689" TargetMode="External"/><Relationship Id="rId1" Type="http://schemas.openxmlformats.org/officeDocument/2006/relationships/slideLayout" Target="../slideLayouts/slideLayout7.xml"/><Relationship Id="rId4" Type="http://schemas.openxmlformats.org/officeDocument/2006/relationships/hyperlink" Target="https://www.deathwithdignity.org/wp-content/uploads/2019/03/Physician-Assisted-Death-Alyssa-Thurston.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BC385-DDBF-4234-B5E8-CA4FB2C71E3C}"/>
              </a:ext>
            </a:extLst>
          </p:cNvPr>
          <p:cNvSpPr>
            <a:spLocks noGrp="1"/>
          </p:cNvSpPr>
          <p:nvPr>
            <p:ph type="ctrTitle"/>
          </p:nvPr>
        </p:nvSpPr>
        <p:spPr/>
        <p:txBody>
          <a:bodyPr/>
          <a:lstStyle/>
          <a:p>
            <a:r>
              <a:rPr lang="en-US" dirty="0"/>
              <a:t>Right to die	</a:t>
            </a:r>
          </a:p>
        </p:txBody>
      </p:sp>
      <p:sp>
        <p:nvSpPr>
          <p:cNvPr id="3" name="Subtitle 2">
            <a:extLst>
              <a:ext uri="{FF2B5EF4-FFF2-40B4-BE49-F238E27FC236}">
                <a16:creationId xmlns:a16="http://schemas.microsoft.com/office/drawing/2014/main" id="{C9B92776-81F6-40A5-A0DD-AB7B596B8825}"/>
              </a:ext>
            </a:extLst>
          </p:cNvPr>
          <p:cNvSpPr>
            <a:spLocks noGrp="1"/>
          </p:cNvSpPr>
          <p:nvPr>
            <p:ph type="subTitle" idx="1"/>
          </p:nvPr>
        </p:nvSpPr>
        <p:spPr/>
        <p:txBody>
          <a:bodyPr/>
          <a:lstStyle/>
          <a:p>
            <a:r>
              <a:rPr lang="en-US" dirty="0"/>
              <a:t>The ethical nursing  trends </a:t>
            </a:r>
          </a:p>
        </p:txBody>
      </p:sp>
    </p:spTree>
    <p:extLst>
      <p:ext uri="{BB962C8B-B14F-4D97-AF65-F5344CB8AC3E}">
        <p14:creationId xmlns:p14="http://schemas.microsoft.com/office/powerpoint/2010/main" val="1964212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FFF91-6870-4F85-A23F-7C14F028EE3C}"/>
              </a:ext>
            </a:extLst>
          </p:cNvPr>
          <p:cNvSpPr>
            <a:spLocks noGrp="1"/>
          </p:cNvSpPr>
          <p:nvPr>
            <p:ph type="ctrTitle"/>
          </p:nvPr>
        </p:nvSpPr>
        <p:spPr>
          <a:xfrm>
            <a:off x="1451580" y="804520"/>
            <a:ext cx="4176511" cy="1049235"/>
          </a:xfrm>
        </p:spPr>
        <p:txBody>
          <a:bodyPr vert="horz" lIns="91440" tIns="45720" rIns="91440" bIns="45720" rtlCol="0" anchor="t">
            <a:normAutofit/>
          </a:bodyPr>
          <a:lstStyle/>
          <a:p>
            <a:r>
              <a:rPr lang="en-US" sz="3000"/>
              <a:t>Ethics concerning the Right to Die 	</a:t>
            </a:r>
          </a:p>
        </p:txBody>
      </p:sp>
      <p:sp>
        <p:nvSpPr>
          <p:cNvPr id="3" name="Subtitle 2">
            <a:extLst>
              <a:ext uri="{FF2B5EF4-FFF2-40B4-BE49-F238E27FC236}">
                <a16:creationId xmlns:a16="http://schemas.microsoft.com/office/drawing/2014/main" id="{3827B362-1897-44B9-AA87-5A5190803188}"/>
              </a:ext>
            </a:extLst>
          </p:cNvPr>
          <p:cNvSpPr>
            <a:spLocks noGrp="1"/>
          </p:cNvSpPr>
          <p:nvPr>
            <p:ph type="subTitle" idx="1"/>
          </p:nvPr>
        </p:nvSpPr>
        <p:spPr>
          <a:xfrm>
            <a:off x="604684" y="2015732"/>
            <a:ext cx="5491315" cy="3450613"/>
          </a:xfrm>
        </p:spPr>
        <p:txBody>
          <a:bodyPr vert="horz" lIns="91440" tIns="45720" rIns="91440" bIns="45720" rtlCol="0" anchor="t">
            <a:normAutofit/>
          </a:bodyPr>
          <a:lstStyle/>
          <a:p>
            <a:pPr indent="-228600">
              <a:lnSpc>
                <a:spcPct val="110000"/>
              </a:lnSpc>
              <a:buFont typeface="Arial" panose="020B0604020202020204" pitchFamily="34" charset="0"/>
              <a:buChar char="•"/>
            </a:pPr>
            <a:r>
              <a:rPr lang="en-US" sz="1500" dirty="0"/>
              <a:t>A nurses' role in the aid in dying</a:t>
            </a:r>
          </a:p>
          <a:p>
            <a:pPr>
              <a:lnSpc>
                <a:spcPct val="110000"/>
              </a:lnSpc>
            </a:pPr>
            <a:endParaRPr lang="en-US" sz="1500" dirty="0"/>
          </a:p>
          <a:p>
            <a:pPr indent="-228600">
              <a:lnSpc>
                <a:spcPct val="110000"/>
              </a:lnSpc>
              <a:buFont typeface="Arial" panose="020B0604020202020204" pitchFamily="34" charset="0"/>
              <a:buChar char="•"/>
            </a:pPr>
            <a:r>
              <a:rPr lang="en-US" sz="1500" dirty="0"/>
              <a:t>Nurses are ethically banned from administering the medication for the purpose of dying.</a:t>
            </a:r>
          </a:p>
          <a:p>
            <a:pPr indent="-228600">
              <a:lnSpc>
                <a:spcPct val="110000"/>
              </a:lnSpc>
              <a:buFont typeface="Arial" panose="020B0604020202020204" pitchFamily="34" charset="0"/>
              <a:buChar char="•"/>
            </a:pPr>
            <a:endParaRPr lang="en-US" sz="1500" dirty="0"/>
          </a:p>
          <a:p>
            <a:pPr indent="-228600">
              <a:lnSpc>
                <a:spcPct val="110000"/>
              </a:lnSpc>
              <a:buFont typeface="Arial" panose="020B0604020202020204" pitchFamily="34" charset="0"/>
              <a:buChar char="•"/>
            </a:pPr>
            <a:r>
              <a:rPr lang="en-US" sz="1500" dirty="0"/>
              <a:t>American nurse's association recently stated Nurse’s  across the country have an ethical duty to be knowledgeable about this evolving issue. </a:t>
            </a:r>
          </a:p>
        </p:txBody>
      </p:sp>
      <p:pic>
        <p:nvPicPr>
          <p:cNvPr id="5" name="Picture 4" descr="A close up of a logo&#10;&#10;Description automatically generated">
            <a:extLst>
              <a:ext uri="{FF2B5EF4-FFF2-40B4-BE49-F238E27FC236}">
                <a16:creationId xmlns:a16="http://schemas.microsoft.com/office/drawing/2014/main" id="{72AA98C4-99D7-4EA4-B7A4-8276F190E671}"/>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617112" y="805583"/>
            <a:ext cx="3915040" cy="4660762"/>
          </a:xfrm>
          <a:prstGeom prst="rect">
            <a:avLst/>
          </a:prstGeom>
        </p:spPr>
      </p:pic>
      <p:sp>
        <p:nvSpPr>
          <p:cNvPr id="6" name="TextBox 5">
            <a:extLst>
              <a:ext uri="{FF2B5EF4-FFF2-40B4-BE49-F238E27FC236}">
                <a16:creationId xmlns:a16="http://schemas.microsoft.com/office/drawing/2014/main" id="{D4FAC8B1-453B-426C-9CC4-502E7E6CAFFD}"/>
              </a:ext>
            </a:extLst>
          </p:cNvPr>
          <p:cNvSpPr txBox="1"/>
          <p:nvPr/>
        </p:nvSpPr>
        <p:spPr>
          <a:xfrm>
            <a:off x="8111296" y="5266290"/>
            <a:ext cx="242085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n.wikipedia.org/wiki/Caduceus">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2233677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52D2E-E480-45D3-83D6-B8DC7A08C687}"/>
              </a:ext>
            </a:extLst>
          </p:cNvPr>
          <p:cNvSpPr>
            <a:spLocks noGrp="1"/>
          </p:cNvSpPr>
          <p:nvPr>
            <p:ph type="title"/>
          </p:nvPr>
        </p:nvSpPr>
        <p:spPr/>
        <p:txBody>
          <a:bodyPr/>
          <a:lstStyle/>
          <a:p>
            <a:pPr algn="ctr"/>
            <a:r>
              <a:rPr lang="en-US" dirty="0"/>
              <a:t>Death with Dignity,</a:t>
            </a:r>
            <a:br>
              <a:rPr lang="en-US" dirty="0"/>
            </a:br>
            <a:r>
              <a:rPr lang="en-US" dirty="0"/>
              <a:t>It is a choice </a:t>
            </a:r>
          </a:p>
        </p:txBody>
      </p:sp>
      <p:sp>
        <p:nvSpPr>
          <p:cNvPr id="3" name="Content Placeholder 2">
            <a:extLst>
              <a:ext uri="{FF2B5EF4-FFF2-40B4-BE49-F238E27FC236}">
                <a16:creationId xmlns:a16="http://schemas.microsoft.com/office/drawing/2014/main" id="{62DB359A-597B-4CEB-8133-FAF71EB5E3E1}"/>
              </a:ext>
            </a:extLst>
          </p:cNvPr>
          <p:cNvSpPr>
            <a:spLocks noGrp="1"/>
          </p:cNvSpPr>
          <p:nvPr>
            <p:ph sz="half" idx="1"/>
          </p:nvPr>
        </p:nvSpPr>
        <p:spPr>
          <a:xfrm>
            <a:off x="531639" y="1937731"/>
            <a:ext cx="5177319" cy="3181556"/>
          </a:xfrm>
        </p:spPr>
        <p:txBody>
          <a:bodyPr>
            <a:normAutofit fontScale="85000" lnSpcReduction="20000"/>
          </a:bodyPr>
          <a:lstStyle/>
          <a:p>
            <a:endParaRPr lang="en-US" dirty="0"/>
          </a:p>
          <a:p>
            <a:r>
              <a:rPr lang="en-US" dirty="0"/>
              <a:t>Do the people have the right to determine when they want to die.</a:t>
            </a:r>
          </a:p>
          <a:p>
            <a:pPr marL="0" indent="0">
              <a:buNone/>
            </a:pPr>
            <a:endParaRPr lang="en-US" dirty="0"/>
          </a:p>
          <a:p>
            <a:r>
              <a:rPr lang="en-US" dirty="0"/>
              <a:t>The states that say, “yes you have the Right-to-die when you want to”. </a:t>
            </a:r>
          </a:p>
          <a:p>
            <a:endParaRPr lang="en-US" dirty="0"/>
          </a:p>
          <a:p>
            <a:r>
              <a:rPr lang="en-US" dirty="0"/>
              <a:t>California, Oregon, Vermont, Hawaii, Colorado, Montana,  and Washington.</a:t>
            </a:r>
          </a:p>
        </p:txBody>
      </p:sp>
      <p:pic>
        <p:nvPicPr>
          <p:cNvPr id="9" name="Picture 8" descr="A close up of text on a white background&#10;&#10;Description automatically generated">
            <a:extLst>
              <a:ext uri="{FF2B5EF4-FFF2-40B4-BE49-F238E27FC236}">
                <a16:creationId xmlns:a16="http://schemas.microsoft.com/office/drawing/2014/main" id="{0B1257C6-E7FB-4ECB-A1BE-55E66D4F377A}"/>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474401" y="1994956"/>
            <a:ext cx="1088075" cy="1427346"/>
          </a:xfrm>
          <a:prstGeom prst="rect">
            <a:avLst/>
          </a:prstGeom>
        </p:spPr>
      </p:pic>
      <p:sp>
        <p:nvSpPr>
          <p:cNvPr id="10" name="TextBox 9">
            <a:extLst>
              <a:ext uri="{FF2B5EF4-FFF2-40B4-BE49-F238E27FC236}">
                <a16:creationId xmlns:a16="http://schemas.microsoft.com/office/drawing/2014/main" id="{17177EBD-34F3-4130-82AA-6BA6789D856F}"/>
              </a:ext>
            </a:extLst>
          </p:cNvPr>
          <p:cNvSpPr txBox="1"/>
          <p:nvPr/>
        </p:nvSpPr>
        <p:spPr>
          <a:xfrm>
            <a:off x="141768" y="5831132"/>
            <a:ext cx="5222942" cy="230832"/>
          </a:xfrm>
          <a:prstGeom prst="rect">
            <a:avLst/>
          </a:prstGeom>
          <a:noFill/>
        </p:spPr>
        <p:txBody>
          <a:bodyPr wrap="square" rtlCol="0">
            <a:spAutoFit/>
          </a:bodyPr>
          <a:lstStyle/>
          <a:p>
            <a:r>
              <a:rPr lang="en-US" sz="900" dirty="0">
                <a:hlinkClick r:id="rId4" tooltip="http://townmapsusa.com/d/Map-of-Oregon-Illinois-IL/oregon_il"/>
              </a:rPr>
              <a:t>This Photo</a:t>
            </a:r>
            <a:r>
              <a:rPr lang="en-US" sz="900" dirty="0"/>
              <a:t> by Unknown Author is licensed under </a:t>
            </a:r>
            <a:r>
              <a:rPr lang="en-US" sz="900" dirty="0">
                <a:hlinkClick r:id="rId5" tooltip="https://creativecommons.org/licenses/by-nc/3.0/"/>
              </a:rPr>
              <a:t>CC BY-NC</a:t>
            </a:r>
            <a:endParaRPr lang="en-US" sz="900" dirty="0"/>
          </a:p>
        </p:txBody>
      </p:sp>
      <p:pic>
        <p:nvPicPr>
          <p:cNvPr id="12" name="Picture 11" descr="A close up of a piece of paper&#10;&#10;Description automatically generated">
            <a:extLst>
              <a:ext uri="{FF2B5EF4-FFF2-40B4-BE49-F238E27FC236}">
                <a16:creationId xmlns:a16="http://schemas.microsoft.com/office/drawing/2014/main" id="{1519E4EE-41B2-4E77-A9BE-F66E238A8855}"/>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7253264" y="3710666"/>
            <a:ext cx="1171295" cy="1412767"/>
          </a:xfrm>
          <a:prstGeom prst="rect">
            <a:avLst/>
          </a:prstGeom>
        </p:spPr>
      </p:pic>
      <p:sp>
        <p:nvSpPr>
          <p:cNvPr id="13" name="TextBox 12">
            <a:extLst>
              <a:ext uri="{FF2B5EF4-FFF2-40B4-BE49-F238E27FC236}">
                <a16:creationId xmlns:a16="http://schemas.microsoft.com/office/drawing/2014/main" id="{F60A62FD-63C6-4DA3-BA38-76C073FFB111}"/>
              </a:ext>
            </a:extLst>
          </p:cNvPr>
          <p:cNvSpPr txBox="1"/>
          <p:nvPr/>
        </p:nvSpPr>
        <p:spPr>
          <a:xfrm>
            <a:off x="141768" y="5569237"/>
            <a:ext cx="5374866" cy="230832"/>
          </a:xfrm>
          <a:prstGeom prst="rect">
            <a:avLst/>
          </a:prstGeom>
          <a:noFill/>
        </p:spPr>
        <p:txBody>
          <a:bodyPr wrap="square" rtlCol="0">
            <a:spAutoFit/>
          </a:bodyPr>
          <a:lstStyle/>
          <a:p>
            <a:r>
              <a:rPr lang="en-US" sz="900">
                <a:hlinkClick r:id="rId7" tooltip="http://www.flickr.com/photos/44313045@N08/6241491446/"/>
              </a:rPr>
              <a:t>This Photo</a:t>
            </a:r>
            <a:r>
              <a:rPr lang="en-US" sz="900"/>
              <a:t> by Unknown Author is licensed under </a:t>
            </a:r>
            <a:r>
              <a:rPr lang="en-US" sz="900">
                <a:hlinkClick r:id="rId8" tooltip="https://creativecommons.org/licenses/by/3.0/"/>
              </a:rPr>
              <a:t>CC BY</a:t>
            </a:r>
            <a:endParaRPr lang="en-US" sz="900"/>
          </a:p>
        </p:txBody>
      </p:sp>
      <p:pic>
        <p:nvPicPr>
          <p:cNvPr id="18" name="Picture 17" descr="A close up of a sign&#10;&#10;Description automatically generated">
            <a:extLst>
              <a:ext uri="{FF2B5EF4-FFF2-40B4-BE49-F238E27FC236}">
                <a16:creationId xmlns:a16="http://schemas.microsoft.com/office/drawing/2014/main" id="{C0D375EE-8F7F-4826-A394-D6AFC8E3D650}"/>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856280" y="1912637"/>
            <a:ext cx="1683124" cy="1427346"/>
          </a:xfrm>
          <a:prstGeom prst="rect">
            <a:avLst/>
          </a:prstGeom>
        </p:spPr>
      </p:pic>
      <p:sp>
        <p:nvSpPr>
          <p:cNvPr id="19" name="TextBox 18">
            <a:extLst>
              <a:ext uri="{FF2B5EF4-FFF2-40B4-BE49-F238E27FC236}">
                <a16:creationId xmlns:a16="http://schemas.microsoft.com/office/drawing/2014/main" id="{F8103191-C496-4EB6-BC70-4EF4E19D8141}"/>
              </a:ext>
            </a:extLst>
          </p:cNvPr>
          <p:cNvSpPr txBox="1"/>
          <p:nvPr/>
        </p:nvSpPr>
        <p:spPr>
          <a:xfrm>
            <a:off x="2994398" y="5569237"/>
            <a:ext cx="7361939" cy="230832"/>
          </a:xfrm>
          <a:prstGeom prst="rect">
            <a:avLst/>
          </a:prstGeom>
          <a:noFill/>
        </p:spPr>
        <p:txBody>
          <a:bodyPr wrap="square" rtlCol="0">
            <a:spAutoFit/>
          </a:bodyPr>
          <a:lstStyle/>
          <a:p>
            <a:r>
              <a:rPr lang="en-US" sz="900" dirty="0">
                <a:hlinkClick r:id="rId10" tooltip="http://it.wikipedia.org/wiki/File:Colorado_logo.jpg"/>
              </a:rPr>
              <a:t>This Photo</a:t>
            </a:r>
            <a:r>
              <a:rPr lang="en-US" sz="900" dirty="0"/>
              <a:t> by Unknown Author is licensed under </a:t>
            </a:r>
            <a:r>
              <a:rPr lang="en-US" sz="900" dirty="0">
                <a:hlinkClick r:id="rId11" tooltip="https://creativecommons.org/licenses/by-sa/3.0/"/>
              </a:rPr>
              <a:t>CC BY-SA</a:t>
            </a:r>
            <a:endParaRPr lang="en-US" sz="900" dirty="0"/>
          </a:p>
        </p:txBody>
      </p:sp>
      <p:pic>
        <p:nvPicPr>
          <p:cNvPr id="24" name="Picture 23" descr="A close up of a sign&#10;&#10;Description automatically generated">
            <a:extLst>
              <a:ext uri="{FF2B5EF4-FFF2-40B4-BE49-F238E27FC236}">
                <a16:creationId xmlns:a16="http://schemas.microsoft.com/office/drawing/2014/main" id="{860B722E-78B2-4EA6-96AB-E48E00CA6645}"/>
              </a:ext>
            </a:extLst>
          </p:cNvPr>
          <p:cNvPicPr>
            <a:picLocks noChangeAspect="1"/>
          </p:cNvPicPr>
          <p:nvPr/>
        </p:nvPicPr>
        <p:blipFill>
          <a:blip r:embed="rId12" cstate="print">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5708958" y="3706520"/>
            <a:ext cx="1238820" cy="1412767"/>
          </a:xfrm>
          <a:prstGeom prst="rect">
            <a:avLst/>
          </a:prstGeom>
        </p:spPr>
      </p:pic>
      <p:sp>
        <p:nvSpPr>
          <p:cNvPr id="25" name="TextBox 24">
            <a:extLst>
              <a:ext uri="{FF2B5EF4-FFF2-40B4-BE49-F238E27FC236}">
                <a16:creationId xmlns:a16="http://schemas.microsoft.com/office/drawing/2014/main" id="{3F1F0020-8234-4DC6-A309-B49395A50C9B}"/>
              </a:ext>
            </a:extLst>
          </p:cNvPr>
          <p:cNvSpPr txBox="1"/>
          <p:nvPr/>
        </p:nvSpPr>
        <p:spPr>
          <a:xfrm>
            <a:off x="3120298" y="5837398"/>
            <a:ext cx="4645152" cy="230832"/>
          </a:xfrm>
          <a:prstGeom prst="rect">
            <a:avLst/>
          </a:prstGeom>
          <a:noFill/>
        </p:spPr>
        <p:txBody>
          <a:bodyPr wrap="square" rtlCol="0">
            <a:spAutoFit/>
          </a:bodyPr>
          <a:lstStyle/>
          <a:p>
            <a:r>
              <a:rPr lang="en-US" sz="900" dirty="0">
                <a:hlinkClick r:id="rId13" tooltip="http://commons.wikimedia.org/wiki/File:Washington_state_seal.png"/>
              </a:rPr>
              <a:t>This Photo</a:t>
            </a:r>
            <a:r>
              <a:rPr lang="en-US" sz="900" dirty="0"/>
              <a:t> by Unknown Author is licensed under </a:t>
            </a:r>
            <a:r>
              <a:rPr lang="en-US" sz="900" dirty="0">
                <a:hlinkClick r:id="rId11" tooltip="https://creativecommons.org/licenses/by-sa/3.0/"/>
              </a:rPr>
              <a:t>CC BY-SA</a:t>
            </a:r>
            <a:endParaRPr lang="en-US" sz="900" dirty="0"/>
          </a:p>
        </p:txBody>
      </p:sp>
      <p:pic>
        <p:nvPicPr>
          <p:cNvPr id="27" name="Picture 26">
            <a:extLst>
              <a:ext uri="{FF2B5EF4-FFF2-40B4-BE49-F238E27FC236}">
                <a16:creationId xmlns:a16="http://schemas.microsoft.com/office/drawing/2014/main" id="{BB42707A-A5B6-4671-BE3E-8C635BD99467}"/>
              </a:ext>
            </a:extLst>
          </p:cNvPr>
          <p:cNvPicPr>
            <a:picLocks noChangeAspect="1"/>
          </p:cNvPicPr>
          <p:nvPr/>
        </p:nvPicPr>
        <p:blipFill>
          <a:blip r:embed="rId14" cstate="print">
            <a:extLst>
              <a:ext uri="{28A0092B-C50C-407E-A947-70E740481C1C}">
                <a14:useLocalDpi xmlns:a14="http://schemas.microsoft.com/office/drawing/2010/main" val="0"/>
              </a:ext>
              <a:ext uri="{837473B0-CC2E-450A-ABE3-18F120FF3D39}">
                <a1611:picAttrSrcUrl xmlns:a1611="http://schemas.microsoft.com/office/drawing/2016/11/main" r:id="rId15"/>
              </a:ext>
            </a:extLst>
          </a:blip>
          <a:stretch>
            <a:fillRect/>
          </a:stretch>
        </p:blipFill>
        <p:spPr>
          <a:xfrm>
            <a:off x="8676392" y="3710666"/>
            <a:ext cx="1482675" cy="1447720"/>
          </a:xfrm>
          <a:prstGeom prst="rect">
            <a:avLst/>
          </a:prstGeom>
        </p:spPr>
      </p:pic>
      <p:sp>
        <p:nvSpPr>
          <p:cNvPr id="28" name="TextBox 27">
            <a:extLst>
              <a:ext uri="{FF2B5EF4-FFF2-40B4-BE49-F238E27FC236}">
                <a16:creationId xmlns:a16="http://schemas.microsoft.com/office/drawing/2014/main" id="{E39315C6-50CD-4338-9120-28AC9006DAB6}"/>
              </a:ext>
            </a:extLst>
          </p:cNvPr>
          <p:cNvSpPr txBox="1"/>
          <p:nvPr/>
        </p:nvSpPr>
        <p:spPr>
          <a:xfrm>
            <a:off x="9232677" y="5819325"/>
            <a:ext cx="5635110" cy="230832"/>
          </a:xfrm>
          <a:prstGeom prst="rect">
            <a:avLst/>
          </a:prstGeom>
          <a:noFill/>
        </p:spPr>
        <p:txBody>
          <a:bodyPr wrap="square" rtlCol="0">
            <a:spAutoFit/>
          </a:bodyPr>
          <a:lstStyle/>
          <a:p>
            <a:r>
              <a:rPr lang="en-US" sz="900" dirty="0">
                <a:hlinkClick r:id="rId15" tooltip="https://commons.wikimedia.org/wiki/File:Nuvola_Montana_flag.svg"/>
              </a:rPr>
              <a:t>This Photo</a:t>
            </a:r>
            <a:r>
              <a:rPr lang="en-US" sz="900" dirty="0"/>
              <a:t> by Unknown Author is licensed under </a:t>
            </a:r>
            <a:r>
              <a:rPr lang="en-US" sz="900" dirty="0">
                <a:hlinkClick r:id="rId11" tooltip="https://creativecommons.org/licenses/by-sa/3.0/"/>
              </a:rPr>
              <a:t>CC BY-SA</a:t>
            </a:r>
            <a:endParaRPr lang="en-US" sz="900" dirty="0"/>
          </a:p>
        </p:txBody>
      </p:sp>
      <p:pic>
        <p:nvPicPr>
          <p:cNvPr id="30" name="Picture 29" descr="A picture containing object&#10;&#10;Description automatically generated">
            <a:extLst>
              <a:ext uri="{FF2B5EF4-FFF2-40B4-BE49-F238E27FC236}">
                <a16:creationId xmlns:a16="http://schemas.microsoft.com/office/drawing/2014/main" id="{02E394F4-96C1-4A23-8567-DA8BFB34C0B0}"/>
              </a:ext>
            </a:extLst>
          </p:cNvPr>
          <p:cNvPicPr>
            <a:picLocks noChangeAspect="1"/>
          </p:cNvPicPr>
          <p:nvPr/>
        </p:nvPicPr>
        <p:blipFill>
          <a:blip r:embed="rId16">
            <a:extLst>
              <a:ext uri="{28A0092B-C50C-407E-A947-70E740481C1C}">
                <a14:useLocalDpi xmlns:a14="http://schemas.microsoft.com/office/drawing/2010/main" val="0"/>
              </a:ext>
              <a:ext uri="{837473B0-CC2E-450A-ABE3-18F120FF3D39}">
                <a1611:picAttrSrcUrl xmlns:a1611="http://schemas.microsoft.com/office/drawing/2016/11/main" r:id="rId17"/>
              </a:ext>
            </a:extLst>
          </a:blip>
          <a:stretch>
            <a:fillRect/>
          </a:stretch>
        </p:blipFill>
        <p:spPr>
          <a:xfrm>
            <a:off x="10377354" y="3953742"/>
            <a:ext cx="1162050" cy="1169189"/>
          </a:xfrm>
          <a:prstGeom prst="rect">
            <a:avLst/>
          </a:prstGeom>
        </p:spPr>
      </p:pic>
      <p:sp>
        <p:nvSpPr>
          <p:cNvPr id="31" name="TextBox 30">
            <a:extLst>
              <a:ext uri="{FF2B5EF4-FFF2-40B4-BE49-F238E27FC236}">
                <a16:creationId xmlns:a16="http://schemas.microsoft.com/office/drawing/2014/main" id="{7D098952-943B-48B2-961B-486209BF8EAD}"/>
              </a:ext>
            </a:extLst>
          </p:cNvPr>
          <p:cNvSpPr txBox="1"/>
          <p:nvPr/>
        </p:nvSpPr>
        <p:spPr>
          <a:xfrm>
            <a:off x="6166797" y="5584769"/>
            <a:ext cx="6367092" cy="230832"/>
          </a:xfrm>
          <a:prstGeom prst="rect">
            <a:avLst/>
          </a:prstGeom>
          <a:noFill/>
        </p:spPr>
        <p:txBody>
          <a:bodyPr wrap="square" rtlCol="0">
            <a:spAutoFit/>
          </a:bodyPr>
          <a:lstStyle/>
          <a:p>
            <a:r>
              <a:rPr lang="en-US" sz="900" dirty="0">
                <a:hlinkClick r:id="rId17" tooltip="https://en.wikipedia.org/wiki/Vermont_Department_of_Education"/>
              </a:rPr>
              <a:t>This Photo</a:t>
            </a:r>
            <a:r>
              <a:rPr lang="en-US" sz="900" dirty="0"/>
              <a:t> by Unknown Author is licensed under </a:t>
            </a:r>
            <a:r>
              <a:rPr lang="en-US" sz="900" dirty="0">
                <a:hlinkClick r:id="rId11" tooltip="https://creativecommons.org/licenses/by-sa/3.0/"/>
              </a:rPr>
              <a:t>CC BY-SA</a:t>
            </a:r>
            <a:endParaRPr lang="en-US" sz="900" dirty="0"/>
          </a:p>
        </p:txBody>
      </p:sp>
      <p:pic>
        <p:nvPicPr>
          <p:cNvPr id="33" name="Graphic 32">
            <a:extLst>
              <a:ext uri="{FF2B5EF4-FFF2-40B4-BE49-F238E27FC236}">
                <a16:creationId xmlns:a16="http://schemas.microsoft.com/office/drawing/2014/main" id="{661AA2E5-8478-4A6D-89A7-E8371855E657}"/>
              </a:ext>
            </a:extLst>
          </p:cNvPr>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 uri="{837473B0-CC2E-450A-ABE3-18F120FF3D39}">
                <a1611:picAttrSrcUrl xmlns:a1611="http://schemas.microsoft.com/office/drawing/2016/11/main" r:id="rId20"/>
              </a:ext>
            </a:extLst>
          </a:blip>
          <a:stretch>
            <a:fillRect/>
          </a:stretch>
        </p:blipFill>
        <p:spPr>
          <a:xfrm>
            <a:off x="6752307" y="1937731"/>
            <a:ext cx="1474065" cy="1476508"/>
          </a:xfrm>
          <a:prstGeom prst="rect">
            <a:avLst/>
          </a:prstGeom>
        </p:spPr>
      </p:pic>
      <p:sp>
        <p:nvSpPr>
          <p:cNvPr id="34" name="TextBox 33">
            <a:extLst>
              <a:ext uri="{FF2B5EF4-FFF2-40B4-BE49-F238E27FC236}">
                <a16:creationId xmlns:a16="http://schemas.microsoft.com/office/drawing/2014/main" id="{71EE6733-B507-4CF6-9F1C-0139CECB389D}"/>
              </a:ext>
            </a:extLst>
          </p:cNvPr>
          <p:cNvSpPr txBox="1"/>
          <p:nvPr/>
        </p:nvSpPr>
        <p:spPr>
          <a:xfrm>
            <a:off x="6096000" y="5837398"/>
            <a:ext cx="3254343" cy="230832"/>
          </a:xfrm>
          <a:prstGeom prst="rect">
            <a:avLst/>
          </a:prstGeom>
          <a:noFill/>
        </p:spPr>
        <p:txBody>
          <a:bodyPr wrap="square" rtlCol="0">
            <a:spAutoFit/>
          </a:bodyPr>
          <a:lstStyle/>
          <a:p>
            <a:r>
              <a:rPr lang="en-US" sz="900" dirty="0">
                <a:hlinkClick r:id="rId20" tooltip="http://hilanduse.blogspot.com/2012/09/act-55-2011-hawaiis-public-land.html"/>
              </a:rPr>
              <a:t>This Photo</a:t>
            </a:r>
            <a:r>
              <a:rPr lang="en-US" sz="900" dirty="0"/>
              <a:t> by Unknown Author is licensed under </a:t>
            </a:r>
            <a:r>
              <a:rPr lang="en-US" sz="900" dirty="0">
                <a:hlinkClick r:id="rId21" tooltip="https://creativecommons.org/licenses/by-nc-sa/3.0/"/>
              </a:rPr>
              <a:t>CC BY-SA-NC</a:t>
            </a:r>
            <a:endParaRPr lang="en-US" sz="900" dirty="0"/>
          </a:p>
        </p:txBody>
      </p:sp>
    </p:spTree>
    <p:extLst>
      <p:ext uri="{BB962C8B-B14F-4D97-AF65-F5344CB8AC3E}">
        <p14:creationId xmlns:p14="http://schemas.microsoft.com/office/powerpoint/2010/main" val="2586874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46A61-9700-4099-A65A-38B4C86B29AB}"/>
              </a:ext>
            </a:extLst>
          </p:cNvPr>
          <p:cNvSpPr>
            <a:spLocks noGrp="1"/>
          </p:cNvSpPr>
          <p:nvPr>
            <p:ph type="title"/>
          </p:nvPr>
        </p:nvSpPr>
        <p:spPr>
          <a:xfrm>
            <a:off x="1449217" y="378277"/>
            <a:ext cx="9605635" cy="697084"/>
          </a:xfrm>
        </p:spPr>
        <p:txBody>
          <a:bodyPr>
            <a:normAutofit/>
          </a:bodyPr>
          <a:lstStyle/>
          <a:p>
            <a:r>
              <a:rPr lang="en-US" dirty="0"/>
              <a:t>Participants </a:t>
            </a:r>
          </a:p>
        </p:txBody>
      </p:sp>
      <p:sp>
        <p:nvSpPr>
          <p:cNvPr id="3" name="Content Placeholder 2">
            <a:extLst>
              <a:ext uri="{FF2B5EF4-FFF2-40B4-BE49-F238E27FC236}">
                <a16:creationId xmlns:a16="http://schemas.microsoft.com/office/drawing/2014/main" id="{C1AE4D0F-ED15-4705-BDF4-6B4A87180410}"/>
              </a:ext>
            </a:extLst>
          </p:cNvPr>
          <p:cNvSpPr>
            <a:spLocks noGrp="1"/>
          </p:cNvSpPr>
          <p:nvPr>
            <p:ph sz="half" idx="1"/>
          </p:nvPr>
        </p:nvSpPr>
        <p:spPr/>
        <p:txBody>
          <a:bodyPr/>
          <a:lstStyle/>
          <a:p>
            <a:r>
              <a:rPr lang="en-US" dirty="0"/>
              <a:t>Participants	2689</a:t>
            </a:r>
          </a:p>
          <a:p>
            <a:pPr lvl="1"/>
            <a:r>
              <a:rPr lang="en-US" dirty="0"/>
              <a:t>Male		1311	</a:t>
            </a:r>
          </a:p>
          <a:p>
            <a:pPr lvl="1"/>
            <a:r>
              <a:rPr lang="en-US" dirty="0"/>
              <a:t>Females		1247</a:t>
            </a:r>
          </a:p>
          <a:p>
            <a:pPr lvl="1"/>
            <a:r>
              <a:rPr lang="en-US" dirty="0"/>
              <a:t>Age range		20-102</a:t>
            </a:r>
          </a:p>
          <a:p>
            <a:pPr lvl="1"/>
            <a:r>
              <a:rPr lang="en-US" dirty="0"/>
              <a:t>Educated		1830</a:t>
            </a:r>
          </a:p>
          <a:p>
            <a:pPr lvl="1"/>
            <a:r>
              <a:rPr lang="en-US" dirty="0"/>
              <a:t>Insured OR		1157</a:t>
            </a:r>
          </a:p>
          <a:p>
            <a:pPr lvl="1"/>
            <a:r>
              <a:rPr lang="en-US" dirty="0"/>
              <a:t>Insured  WA	1107</a:t>
            </a:r>
          </a:p>
        </p:txBody>
      </p:sp>
      <p:sp>
        <p:nvSpPr>
          <p:cNvPr id="4" name="Content Placeholder 3">
            <a:extLst>
              <a:ext uri="{FF2B5EF4-FFF2-40B4-BE49-F238E27FC236}">
                <a16:creationId xmlns:a16="http://schemas.microsoft.com/office/drawing/2014/main" id="{599E8B48-541A-4E28-BB1D-27E0505FA8D2}"/>
              </a:ext>
            </a:extLst>
          </p:cNvPr>
          <p:cNvSpPr>
            <a:spLocks noGrp="1"/>
          </p:cNvSpPr>
          <p:nvPr>
            <p:ph sz="half" idx="2"/>
          </p:nvPr>
        </p:nvSpPr>
        <p:spPr/>
        <p:txBody>
          <a:bodyPr/>
          <a:lstStyle/>
          <a:p>
            <a:r>
              <a:rPr lang="en-US" dirty="0"/>
              <a:t>Illness </a:t>
            </a:r>
          </a:p>
          <a:p>
            <a:pPr lvl="1"/>
            <a:r>
              <a:rPr lang="en-US" dirty="0"/>
              <a:t>Cancer		1955</a:t>
            </a:r>
          </a:p>
          <a:p>
            <a:pPr lvl="1"/>
            <a:r>
              <a:rPr lang="en-US" dirty="0"/>
              <a:t>Neurological	261</a:t>
            </a:r>
          </a:p>
          <a:p>
            <a:pPr lvl="1"/>
            <a:r>
              <a:rPr lang="en-US" dirty="0"/>
              <a:t>Lung Disease	144</a:t>
            </a:r>
          </a:p>
          <a:p>
            <a:pPr lvl="1"/>
            <a:r>
              <a:rPr lang="en-US" dirty="0"/>
              <a:t>Heart Disease	117</a:t>
            </a:r>
          </a:p>
          <a:p>
            <a:pPr lvl="1"/>
            <a:r>
              <a:rPr lang="en-US" dirty="0"/>
              <a:t>Other		117</a:t>
            </a:r>
          </a:p>
          <a:p>
            <a:pPr lvl="1"/>
            <a:r>
              <a:rPr lang="en-US" dirty="0"/>
              <a:t>Enrolled in Hospice	1943</a:t>
            </a:r>
          </a:p>
          <a:p>
            <a:pPr lvl="1"/>
            <a:r>
              <a:rPr lang="en-US" dirty="0"/>
              <a:t>Depression    	95</a:t>
            </a:r>
          </a:p>
          <a:p>
            <a:pPr lvl="1"/>
            <a:endParaRPr lang="en-US" dirty="0"/>
          </a:p>
          <a:p>
            <a:pPr lvl="1"/>
            <a:endParaRPr lang="en-US" dirty="0"/>
          </a:p>
        </p:txBody>
      </p:sp>
      <p:sp>
        <p:nvSpPr>
          <p:cNvPr id="5" name="TextBox 4">
            <a:extLst>
              <a:ext uri="{FF2B5EF4-FFF2-40B4-BE49-F238E27FC236}">
                <a16:creationId xmlns:a16="http://schemas.microsoft.com/office/drawing/2014/main" id="{EB9472C0-2E28-416C-94DB-18999CEF62F8}"/>
              </a:ext>
            </a:extLst>
          </p:cNvPr>
          <p:cNvSpPr txBox="1"/>
          <p:nvPr/>
        </p:nvSpPr>
        <p:spPr>
          <a:xfrm>
            <a:off x="1447331" y="1075361"/>
            <a:ext cx="9605635" cy="646331"/>
          </a:xfrm>
          <a:prstGeom prst="rect">
            <a:avLst/>
          </a:prstGeom>
          <a:noFill/>
        </p:spPr>
        <p:txBody>
          <a:bodyPr wrap="square" rtlCol="0">
            <a:spAutoFit/>
          </a:bodyPr>
          <a:lstStyle/>
          <a:p>
            <a:r>
              <a:rPr lang="en-US" dirty="0"/>
              <a:t>Numbers from the last study for Oregon (OR) &amp; Washington (WA) 2009 to 2017 for WA &amp; 1998 to 2017 for OR</a:t>
            </a:r>
          </a:p>
        </p:txBody>
      </p:sp>
    </p:spTree>
    <p:extLst>
      <p:ext uri="{BB962C8B-B14F-4D97-AF65-F5344CB8AC3E}">
        <p14:creationId xmlns:p14="http://schemas.microsoft.com/office/powerpoint/2010/main" val="16257429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5F9E98A-4FF4-43D6-9C48-6DF0E7F2D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07A636-DC99-4588-80C4-9E069B97C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2" name="Title 1">
            <a:extLst>
              <a:ext uri="{FF2B5EF4-FFF2-40B4-BE49-F238E27FC236}">
                <a16:creationId xmlns:a16="http://schemas.microsoft.com/office/drawing/2014/main" id="{D2B9DC14-1DF0-403D-8B8B-A1E57A57F77B}"/>
              </a:ext>
            </a:extLst>
          </p:cNvPr>
          <p:cNvSpPr>
            <a:spLocks noGrp="1"/>
          </p:cNvSpPr>
          <p:nvPr>
            <p:ph type="ctrTitle"/>
          </p:nvPr>
        </p:nvSpPr>
        <p:spPr>
          <a:xfrm>
            <a:off x="960933" y="960241"/>
            <a:ext cx="6849699" cy="4203872"/>
          </a:xfrm>
        </p:spPr>
        <p:txBody>
          <a:bodyPr anchor="ctr">
            <a:normAutofit/>
          </a:bodyPr>
          <a:lstStyle/>
          <a:p>
            <a:pPr algn="r"/>
            <a:r>
              <a:rPr lang="en-US" sz="5400" dirty="0"/>
              <a:t>Being an Advocate </a:t>
            </a:r>
          </a:p>
        </p:txBody>
      </p:sp>
      <p:sp>
        <p:nvSpPr>
          <p:cNvPr id="3" name="Subtitle 2">
            <a:extLst>
              <a:ext uri="{FF2B5EF4-FFF2-40B4-BE49-F238E27FC236}">
                <a16:creationId xmlns:a16="http://schemas.microsoft.com/office/drawing/2014/main" id="{261FAAA6-A5DE-4274-8954-ECE23CA12AA2}"/>
              </a:ext>
            </a:extLst>
          </p:cNvPr>
          <p:cNvSpPr>
            <a:spLocks noGrp="1"/>
          </p:cNvSpPr>
          <p:nvPr>
            <p:ph type="subTitle" idx="1"/>
          </p:nvPr>
        </p:nvSpPr>
        <p:spPr>
          <a:xfrm>
            <a:off x="8453071" y="964028"/>
            <a:ext cx="2770873" cy="4196299"/>
          </a:xfrm>
        </p:spPr>
        <p:txBody>
          <a:bodyPr anchor="ctr">
            <a:normAutofit/>
          </a:bodyPr>
          <a:lstStyle/>
          <a:p>
            <a:r>
              <a:rPr lang="en-US" dirty="0"/>
              <a:t>It is the Heart and Soul of Nursing practice. </a:t>
            </a:r>
          </a:p>
        </p:txBody>
      </p:sp>
      <p:cxnSp>
        <p:nvCxnSpPr>
          <p:cNvPr id="12" name="Straight Connector 11">
            <a:extLst>
              <a:ext uri="{FF2B5EF4-FFF2-40B4-BE49-F238E27FC236}">
                <a16:creationId xmlns:a16="http://schemas.microsoft.com/office/drawing/2014/main" id="{0F2BAA51-3181-4303-929A-FCD9C33F890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7685" y="1328764"/>
            <a:ext cx="0" cy="3466826"/>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D4ED6A5F-3B06-48C5-850F-8045C4DF69A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C9A60B9D-8DAC-4DA9-88DE-9911621A2B9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5570787"/>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453BD-6001-4396-B22A-20F945486039}"/>
              </a:ext>
            </a:extLst>
          </p:cNvPr>
          <p:cNvSpPr>
            <a:spLocks noGrp="1"/>
          </p:cNvSpPr>
          <p:nvPr>
            <p:ph type="title"/>
          </p:nvPr>
        </p:nvSpPr>
        <p:spPr>
          <a:xfrm>
            <a:off x="1481559" y="329784"/>
            <a:ext cx="9603275" cy="1633928"/>
          </a:xfrm>
        </p:spPr>
        <p:txBody>
          <a:bodyPr>
            <a:normAutofit fontScale="90000"/>
          </a:bodyPr>
          <a:lstStyle/>
          <a:p>
            <a:pPr algn="ctr"/>
            <a:r>
              <a:rPr lang="en-US" sz="6000" dirty="0"/>
              <a:t>DNR   VS.</a:t>
            </a:r>
            <a:br>
              <a:rPr lang="en-US" sz="6000" dirty="0"/>
            </a:br>
            <a:r>
              <a:rPr lang="en-US" sz="6000" dirty="0"/>
              <a:t> Right –to – die </a:t>
            </a:r>
          </a:p>
        </p:txBody>
      </p:sp>
      <p:sp>
        <p:nvSpPr>
          <p:cNvPr id="3" name="TextBox 2">
            <a:extLst>
              <a:ext uri="{FF2B5EF4-FFF2-40B4-BE49-F238E27FC236}">
                <a16:creationId xmlns:a16="http://schemas.microsoft.com/office/drawing/2014/main" id="{C9034352-AF59-4BE5-9D29-751B31A95320}"/>
              </a:ext>
            </a:extLst>
          </p:cNvPr>
          <p:cNvSpPr txBox="1"/>
          <p:nvPr/>
        </p:nvSpPr>
        <p:spPr>
          <a:xfrm>
            <a:off x="689548" y="1963712"/>
            <a:ext cx="10867868" cy="3323987"/>
          </a:xfrm>
          <a:prstGeom prst="rect">
            <a:avLst/>
          </a:prstGeom>
          <a:noFill/>
        </p:spPr>
        <p:txBody>
          <a:bodyPr wrap="square" rtlCol="0">
            <a:spAutoFit/>
          </a:bodyPr>
          <a:lstStyle/>
          <a:p>
            <a:r>
              <a:rPr lang="en-US" sz="2400" dirty="0"/>
              <a:t>“All of the terminally ill patients I work with are enrolled in home hospice or are receiving palliative care.  As many of you know, physical pain can usually be readily managed by these skilled clinicians”. (</a:t>
            </a:r>
            <a:r>
              <a:rPr lang="de-DE" sz="2400" dirty="0"/>
              <a:t>Judith K. Schwarz, PhD, RN, 2019</a:t>
            </a:r>
            <a:r>
              <a:rPr lang="en-US" sz="2400" dirty="0"/>
              <a:t>) </a:t>
            </a:r>
          </a:p>
          <a:p>
            <a:endParaRPr lang="en-US" sz="2400" dirty="0"/>
          </a:p>
          <a:p>
            <a:endParaRPr lang="en-US" sz="2400" dirty="0"/>
          </a:p>
          <a:p>
            <a:r>
              <a:rPr lang="en-US" sz="2400" dirty="0"/>
              <a:t>“treat me but do not put me on a vent or perform CPR if something should happen, I do have a DNR on file” The nurses, doctors, and staff of emergency room and hospital would respect that wish of the patient.</a:t>
            </a:r>
            <a:endParaRPr lang="en-US" dirty="0"/>
          </a:p>
          <a:p>
            <a:endParaRPr lang="en-US" dirty="0"/>
          </a:p>
        </p:txBody>
      </p:sp>
      <p:sp>
        <p:nvSpPr>
          <p:cNvPr id="4" name="TextBox 3">
            <a:extLst>
              <a:ext uri="{FF2B5EF4-FFF2-40B4-BE49-F238E27FC236}">
                <a16:creationId xmlns:a16="http://schemas.microsoft.com/office/drawing/2014/main" id="{85B10856-4DAD-40CF-A3E9-8EB6F652D1DF}"/>
              </a:ext>
            </a:extLst>
          </p:cNvPr>
          <p:cNvSpPr txBox="1"/>
          <p:nvPr/>
        </p:nvSpPr>
        <p:spPr>
          <a:xfrm>
            <a:off x="721845" y="3029688"/>
            <a:ext cx="11122702" cy="369332"/>
          </a:xfrm>
          <a:prstGeom prst="rect">
            <a:avLst/>
          </a:prstGeom>
          <a:noFill/>
        </p:spPr>
        <p:txBody>
          <a:bodyPr wrap="square" rtlCol="0">
            <a:spAutoFit/>
          </a:bodyPr>
          <a:lstStyle/>
          <a:p>
            <a:r>
              <a:rPr lang="en-US" dirty="0">
                <a:hlinkClick r:id="rId3"/>
              </a:rPr>
              <a:t>https://endoflifechoicesny.org/counseling/about-judith-schwarz/</a:t>
            </a:r>
            <a:endParaRPr lang="en-US" dirty="0"/>
          </a:p>
        </p:txBody>
      </p:sp>
    </p:spTree>
    <p:extLst>
      <p:ext uri="{BB962C8B-B14F-4D97-AF65-F5344CB8AC3E}">
        <p14:creationId xmlns:p14="http://schemas.microsoft.com/office/powerpoint/2010/main" val="24958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12477F2-6FC8-4C1E-B040-BAE763AE062D}"/>
              </a:ext>
            </a:extLst>
          </p:cNvPr>
          <p:cNvSpPr txBox="1"/>
          <p:nvPr/>
        </p:nvSpPr>
        <p:spPr>
          <a:xfrm>
            <a:off x="712032" y="929390"/>
            <a:ext cx="5878577" cy="4955203"/>
          </a:xfrm>
          <a:prstGeom prst="rect">
            <a:avLst/>
          </a:prstGeom>
          <a:noFill/>
        </p:spPr>
        <p:txBody>
          <a:bodyPr wrap="square" rtlCol="0">
            <a:spAutoFit/>
          </a:bodyPr>
          <a:lstStyle/>
          <a:p>
            <a:r>
              <a:rPr lang="en-US" sz="2400" dirty="0"/>
              <a:t>“We also know that their reasons are not because of poorly managed physical pain but rather because of existential suffering, including exhaustion from having to endure the final stages of a terminal disease, lack of control, and fears about overburdening loved ones—reasons that cannot readily be medicated away.” (</a:t>
            </a:r>
            <a:r>
              <a:rPr lang="de-DE" sz="2400" dirty="0"/>
              <a:t>Judith K. Schwarz, PhD, RN, 2019</a:t>
            </a:r>
            <a:r>
              <a:rPr lang="en-US" sz="2400" dirty="0"/>
              <a:t>) </a:t>
            </a:r>
          </a:p>
          <a:p>
            <a:r>
              <a:rPr lang="en-US" dirty="0">
                <a:hlinkClick r:id="rId3"/>
              </a:rPr>
              <a:t>https://endoflifechoicesny.org/counseling/about-judith-schwarz/</a:t>
            </a:r>
            <a:endParaRPr lang="en-US" dirty="0"/>
          </a:p>
          <a:p>
            <a:endParaRPr lang="en-US" sz="2400" dirty="0"/>
          </a:p>
          <a:p>
            <a:r>
              <a:rPr lang="en-US" sz="2000" dirty="0"/>
              <a:t>The right to die gives these patients the power to say when. </a:t>
            </a:r>
          </a:p>
        </p:txBody>
      </p:sp>
      <p:sp>
        <p:nvSpPr>
          <p:cNvPr id="3" name="TextBox 2">
            <a:extLst>
              <a:ext uri="{FF2B5EF4-FFF2-40B4-BE49-F238E27FC236}">
                <a16:creationId xmlns:a16="http://schemas.microsoft.com/office/drawing/2014/main" id="{A36D82B2-C164-48D5-9A86-0BFE52A03230}"/>
              </a:ext>
            </a:extLst>
          </p:cNvPr>
          <p:cNvSpPr txBox="1"/>
          <p:nvPr/>
        </p:nvSpPr>
        <p:spPr>
          <a:xfrm>
            <a:off x="327285" y="387138"/>
            <a:ext cx="8997846" cy="369332"/>
          </a:xfrm>
          <a:prstGeom prst="rect">
            <a:avLst/>
          </a:prstGeom>
          <a:noFill/>
        </p:spPr>
        <p:txBody>
          <a:bodyPr wrap="square" rtlCol="0">
            <a:spAutoFit/>
          </a:bodyPr>
          <a:lstStyle/>
          <a:p>
            <a:r>
              <a:rPr lang="en-US" b="1" u="sng" dirty="0"/>
              <a:t>Health care associates can only do so much to care for the terminally ill patients. </a:t>
            </a:r>
          </a:p>
        </p:txBody>
      </p:sp>
      <p:pic>
        <p:nvPicPr>
          <p:cNvPr id="5" name="Picture 4" descr="A close up of a device&#10;&#10;Description automatically generated">
            <a:extLst>
              <a:ext uri="{FF2B5EF4-FFF2-40B4-BE49-F238E27FC236}">
                <a16:creationId xmlns:a16="http://schemas.microsoft.com/office/drawing/2014/main" id="{B66D7334-F13C-44F8-85F7-CE19B7A04445}"/>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867930" y="1362832"/>
            <a:ext cx="2019925" cy="1517546"/>
          </a:xfrm>
          <a:prstGeom prst="rect">
            <a:avLst/>
          </a:prstGeom>
        </p:spPr>
      </p:pic>
      <p:sp>
        <p:nvSpPr>
          <p:cNvPr id="6" name="TextBox 5">
            <a:extLst>
              <a:ext uri="{FF2B5EF4-FFF2-40B4-BE49-F238E27FC236}">
                <a16:creationId xmlns:a16="http://schemas.microsoft.com/office/drawing/2014/main" id="{C56E4864-F598-431C-ADDB-6B9FFA55DE98}"/>
              </a:ext>
            </a:extLst>
          </p:cNvPr>
          <p:cNvSpPr txBox="1"/>
          <p:nvPr/>
        </p:nvSpPr>
        <p:spPr>
          <a:xfrm>
            <a:off x="8641857" y="2958933"/>
            <a:ext cx="4724400" cy="230832"/>
          </a:xfrm>
          <a:prstGeom prst="rect">
            <a:avLst/>
          </a:prstGeom>
          <a:noFill/>
        </p:spPr>
        <p:txBody>
          <a:bodyPr wrap="square" rtlCol="0">
            <a:spAutoFit/>
          </a:bodyPr>
          <a:lstStyle/>
          <a:p>
            <a:r>
              <a:rPr lang="en-US" sz="900" dirty="0">
                <a:hlinkClick r:id="rId5" tooltip="http://www.chaidir.web.id/2013/04/trik-menebak-tanggal-lahir.html"/>
              </a:rPr>
              <a:t>This Photo</a:t>
            </a:r>
            <a:r>
              <a:rPr lang="en-US" sz="900" dirty="0"/>
              <a:t> by Unknown Author is licensed under </a:t>
            </a:r>
            <a:r>
              <a:rPr lang="en-US" sz="900" dirty="0">
                <a:hlinkClick r:id="rId6" tooltip="https://creativecommons.org/licenses/by-nc/3.0/"/>
              </a:rPr>
              <a:t>CC BY-NC</a:t>
            </a:r>
            <a:endParaRPr lang="en-US" sz="900" dirty="0"/>
          </a:p>
        </p:txBody>
      </p:sp>
      <p:pic>
        <p:nvPicPr>
          <p:cNvPr id="11" name="Picture 10" descr="A picture containing text&#10;&#10;Description automatically generated">
            <a:extLst>
              <a:ext uri="{FF2B5EF4-FFF2-40B4-BE49-F238E27FC236}">
                <a16:creationId xmlns:a16="http://schemas.microsoft.com/office/drawing/2014/main" id="{65E97953-4E1E-4296-8D38-80CBD5143776}"/>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8867930" y="3457297"/>
            <a:ext cx="2162800" cy="1371178"/>
          </a:xfrm>
          <a:prstGeom prst="rect">
            <a:avLst/>
          </a:prstGeom>
        </p:spPr>
      </p:pic>
      <p:sp>
        <p:nvSpPr>
          <p:cNvPr id="12" name="TextBox 11">
            <a:extLst>
              <a:ext uri="{FF2B5EF4-FFF2-40B4-BE49-F238E27FC236}">
                <a16:creationId xmlns:a16="http://schemas.microsoft.com/office/drawing/2014/main" id="{15B6D743-0664-4C53-83A3-D6A346233946}"/>
              </a:ext>
            </a:extLst>
          </p:cNvPr>
          <p:cNvSpPr txBox="1"/>
          <p:nvPr/>
        </p:nvSpPr>
        <p:spPr>
          <a:xfrm>
            <a:off x="8641857" y="4851716"/>
            <a:ext cx="3386470" cy="230832"/>
          </a:xfrm>
          <a:prstGeom prst="rect">
            <a:avLst/>
          </a:prstGeom>
          <a:noFill/>
        </p:spPr>
        <p:txBody>
          <a:bodyPr wrap="square" rtlCol="0">
            <a:spAutoFit/>
          </a:bodyPr>
          <a:lstStyle/>
          <a:p>
            <a:r>
              <a:rPr lang="en-US" sz="900" dirty="0">
                <a:hlinkClick r:id="rId8" tooltip="http://missingmythyroid.blogspot.com/2011/06/good-bad-and-ugly-part-2-of-lengthy.html"/>
              </a:rPr>
              <a:t>This Photo</a:t>
            </a:r>
            <a:r>
              <a:rPr lang="en-US" sz="900" dirty="0"/>
              <a:t> by Unknown Author is licensed under </a:t>
            </a:r>
            <a:r>
              <a:rPr lang="en-US" sz="900" dirty="0">
                <a:hlinkClick r:id="rId6" tooltip="https://creativecommons.org/licenses/by-nc/3.0/"/>
              </a:rPr>
              <a:t>CC BY-NC</a:t>
            </a:r>
            <a:endParaRPr lang="en-US" sz="900" dirty="0"/>
          </a:p>
        </p:txBody>
      </p:sp>
    </p:spTree>
    <p:extLst>
      <p:ext uri="{BB962C8B-B14F-4D97-AF65-F5344CB8AC3E}">
        <p14:creationId xmlns:p14="http://schemas.microsoft.com/office/powerpoint/2010/main" val="3365273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A22CA-F5F2-4B83-9A5A-C54125C14A8E}"/>
              </a:ext>
            </a:extLst>
          </p:cNvPr>
          <p:cNvSpPr>
            <a:spLocks noGrp="1"/>
          </p:cNvSpPr>
          <p:nvPr>
            <p:ph type="title"/>
          </p:nvPr>
        </p:nvSpPr>
        <p:spPr>
          <a:xfrm>
            <a:off x="1466947" y="1013180"/>
            <a:ext cx="8643154" cy="897129"/>
          </a:xfrm>
        </p:spPr>
        <p:txBody>
          <a:bodyPr/>
          <a:lstStyle/>
          <a:p>
            <a:r>
              <a:rPr lang="en-US" dirty="0"/>
              <a:t>Question answered	</a:t>
            </a:r>
          </a:p>
        </p:txBody>
      </p:sp>
      <p:sp>
        <p:nvSpPr>
          <p:cNvPr id="3" name="Text Placeholder 2">
            <a:extLst>
              <a:ext uri="{FF2B5EF4-FFF2-40B4-BE49-F238E27FC236}">
                <a16:creationId xmlns:a16="http://schemas.microsoft.com/office/drawing/2014/main" id="{315B42EE-F177-41B3-9FF2-647ABC561A87}"/>
              </a:ext>
            </a:extLst>
          </p:cNvPr>
          <p:cNvSpPr>
            <a:spLocks noGrp="1"/>
          </p:cNvSpPr>
          <p:nvPr>
            <p:ph type="body" idx="1"/>
          </p:nvPr>
        </p:nvSpPr>
        <p:spPr>
          <a:xfrm>
            <a:off x="1466947" y="2293602"/>
            <a:ext cx="8630446" cy="2270796"/>
          </a:xfrm>
        </p:spPr>
        <p:txBody>
          <a:bodyPr>
            <a:noAutofit/>
          </a:bodyPr>
          <a:lstStyle/>
          <a:p>
            <a:r>
              <a:rPr lang="en-US" sz="3200" dirty="0"/>
              <a:t>Is it ethical for a nurse to participate in the right – to –die acts that are in place in several states? </a:t>
            </a:r>
          </a:p>
          <a:p>
            <a:r>
              <a:rPr lang="en-US" sz="2800" dirty="0"/>
              <a:t>No, but it is ethical to be knowledgeable to the evolving practice of the Right-to-die acts, be there for a patient who has chosen this path, and No to getting, delivering, or administrating the medication for the patient. </a:t>
            </a:r>
          </a:p>
        </p:txBody>
      </p:sp>
    </p:spTree>
    <p:extLst>
      <p:ext uri="{BB962C8B-B14F-4D97-AF65-F5344CB8AC3E}">
        <p14:creationId xmlns:p14="http://schemas.microsoft.com/office/powerpoint/2010/main" val="953561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0F185EE-A0AC-4E93-9E91-90FE4913F107}"/>
              </a:ext>
            </a:extLst>
          </p:cNvPr>
          <p:cNvSpPr txBox="1"/>
          <p:nvPr/>
        </p:nvSpPr>
        <p:spPr>
          <a:xfrm>
            <a:off x="688355" y="462311"/>
            <a:ext cx="11329639" cy="7017306"/>
          </a:xfrm>
          <a:prstGeom prst="rect">
            <a:avLst/>
          </a:prstGeom>
          <a:noFill/>
        </p:spPr>
        <p:txBody>
          <a:bodyPr wrap="square" rtlCol="0">
            <a:spAutoFit/>
          </a:bodyPr>
          <a:lstStyle/>
          <a:p>
            <a:r>
              <a:rPr lang="en-US" dirty="0"/>
              <a:t>References:</a:t>
            </a:r>
          </a:p>
          <a:p>
            <a:endParaRPr lang="en-US" dirty="0">
              <a:hlinkClick r:id="rId3"/>
            </a:endParaRPr>
          </a:p>
          <a:p>
            <a:r>
              <a:rPr lang="en-US" dirty="0">
                <a:hlinkClick r:id="rId3"/>
              </a:rPr>
              <a:t>https://www.nursingworld.org/news/news-releases/2019-news-releases/ana-advises-objectivity-in-new-medical-aid-in-dying-position/</a:t>
            </a:r>
            <a:r>
              <a:rPr lang="en-US" dirty="0"/>
              <a:t> </a:t>
            </a:r>
          </a:p>
          <a:p>
            <a:endParaRPr lang="en-US" dirty="0"/>
          </a:p>
          <a:p>
            <a:r>
              <a:rPr lang="en-US" dirty="0"/>
              <a:t>(2019, March 3). Retrieved from http://www.lonestar.edu/rightto-assist-suicide.htm  </a:t>
            </a:r>
            <a:r>
              <a:rPr lang="en-US" dirty="0">
                <a:hlinkClick r:id="rId4"/>
              </a:rPr>
              <a:t>http://www.lonestar.edu/rightto-assist-suicide.htm</a:t>
            </a:r>
            <a:r>
              <a:rPr lang="en-US" dirty="0"/>
              <a:t> </a:t>
            </a:r>
          </a:p>
          <a:p>
            <a:endParaRPr lang="en-US" dirty="0"/>
          </a:p>
          <a:p>
            <a:r>
              <a:rPr lang="en-US" dirty="0">
                <a:hlinkClick r:id="rId5"/>
              </a:rPr>
              <a:t>https://www.americanmobile.com/nursezone/nursing-news/The-Nurses-Role-as-Patient-Advocate.aspx</a:t>
            </a:r>
            <a:r>
              <a:rPr lang="en-US" dirty="0"/>
              <a:t> </a:t>
            </a:r>
          </a:p>
          <a:p>
            <a:endParaRPr lang="en-US" dirty="0"/>
          </a:p>
          <a:p>
            <a:r>
              <a:rPr lang="en-US" dirty="0">
                <a:hlinkClick r:id="rId6"/>
              </a:rPr>
              <a:t>https://endoflifechoicesny.org/counseling/about-judith-schwarz/</a:t>
            </a:r>
            <a:r>
              <a:rPr lang="en-US" dirty="0"/>
              <a:t>  </a:t>
            </a:r>
          </a:p>
          <a:p>
            <a:endParaRPr lang="en-US" dirty="0"/>
          </a:p>
          <a:p>
            <a:r>
              <a:rPr lang="en-US" dirty="0">
                <a:hlinkClick r:id="rId7"/>
              </a:rPr>
              <a:t>https://policysearch.ama-assn.org/policyfinder/detail/decisions%20near%20the%20end%20of%20life?uri=%2FAMADoc%2FHOD.xml-0-497.xml</a:t>
            </a:r>
            <a:endParaRPr lang="en-US" dirty="0"/>
          </a:p>
          <a:p>
            <a:r>
              <a:rPr lang="en-US" dirty="0"/>
              <a:t> </a:t>
            </a:r>
          </a:p>
          <a:p>
            <a:r>
              <a:rPr lang="en-US" dirty="0"/>
              <a:t>(American Nurses Association. Code of ethics for nurses with interpretive statements. 2nd ed. Silver Spring, MD; 2015) </a:t>
            </a:r>
          </a:p>
          <a:p>
            <a:endParaRPr lang="en-US" dirty="0"/>
          </a:p>
          <a:p>
            <a:r>
              <a:rPr lang="en-US" dirty="0" err="1"/>
              <a:t>Brassfield</a:t>
            </a:r>
            <a:r>
              <a:rPr lang="en-US" dirty="0"/>
              <a:t>, E. R. &amp; Mishra, M. &amp; Buchbinder, M. (2019). Responding to Requests for Aid-in-Dying: Rethinking the Role of</a:t>
            </a:r>
          </a:p>
          <a:p>
            <a:r>
              <a:rPr lang="en-US" dirty="0"/>
              <a:t>   Conscience. </a:t>
            </a:r>
            <a:r>
              <a:rPr lang="en-US" i="1" dirty="0"/>
              <a:t>Narrative Inquiry in Bioethics</a:t>
            </a:r>
            <a:r>
              <a:rPr lang="en-US" dirty="0"/>
              <a:t> 9(1), 67-72. Johns Hopkins University Press. Retrieved September 8, 2019, </a:t>
            </a:r>
          </a:p>
          <a:p>
            <a:r>
              <a:rPr lang="en-US" dirty="0"/>
              <a:t>   from Project MUSE database. </a:t>
            </a:r>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496430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D5F464F-9514-481F-B428-BD94D30FEFCF}"/>
              </a:ext>
            </a:extLst>
          </p:cNvPr>
          <p:cNvSpPr txBox="1"/>
          <p:nvPr/>
        </p:nvSpPr>
        <p:spPr>
          <a:xfrm>
            <a:off x="294968" y="206477"/>
            <a:ext cx="10943303" cy="2862322"/>
          </a:xfrm>
          <a:prstGeom prst="rect">
            <a:avLst/>
          </a:prstGeom>
          <a:noFill/>
        </p:spPr>
        <p:txBody>
          <a:bodyPr wrap="square" rtlCol="0">
            <a:spAutoFit/>
          </a:bodyPr>
          <a:lstStyle/>
          <a:p>
            <a:r>
              <a:rPr lang="en-US" dirty="0" err="1"/>
              <a:t>Sulmasy</a:t>
            </a:r>
            <a:r>
              <a:rPr lang="en-US" dirty="0"/>
              <a:t>, D. P. (2019, August 9). Physician-Assisted Suicide and the Perils of Empirical Ethical Research. Retrieved from</a:t>
            </a:r>
          </a:p>
          <a:p>
            <a:r>
              <a:rPr lang="en-US" dirty="0"/>
              <a:t>   </a:t>
            </a:r>
            <a:r>
              <a:rPr lang="en-US" dirty="0">
                <a:hlinkClick r:id="rId2"/>
              </a:rPr>
              <a:t>https://jamanetwork.com/journals/jamanetworkopen/fullarticle/2747689</a:t>
            </a:r>
            <a:r>
              <a:rPr lang="en-US" dirty="0"/>
              <a:t> </a:t>
            </a:r>
          </a:p>
          <a:p>
            <a:endParaRPr lang="en-US" dirty="0"/>
          </a:p>
          <a:p>
            <a:r>
              <a:rPr lang="en-US" dirty="0" err="1"/>
              <a:t>Rabadi</a:t>
            </a:r>
            <a:r>
              <a:rPr lang="en-US" dirty="0"/>
              <a:t>, L. A. (2019, August 9). Trends in Medical Aid in Dying in Oregon and Washington. Retrieved from</a:t>
            </a:r>
          </a:p>
          <a:p>
            <a:r>
              <a:rPr lang="en-US" dirty="0"/>
              <a:t>   </a:t>
            </a:r>
            <a:r>
              <a:rPr lang="en-US" dirty="0">
                <a:hlinkClick r:id="rId3"/>
              </a:rPr>
              <a:t>https://jamanetwork.com/journals/jamanetworkopen/fullarticle/2747692</a:t>
            </a:r>
            <a:r>
              <a:rPr lang="en-US" dirty="0"/>
              <a:t> </a:t>
            </a:r>
          </a:p>
          <a:p>
            <a:endParaRPr lang="en-US" dirty="0"/>
          </a:p>
          <a:p>
            <a:r>
              <a:rPr lang="en-US" dirty="0"/>
              <a:t>(n.d.). Physician-Assisted Death: A Selected Annotated Bibliography. Retrieved from</a:t>
            </a:r>
          </a:p>
          <a:p>
            <a:r>
              <a:rPr lang="en-US" dirty="0"/>
              <a:t>   </a:t>
            </a:r>
            <a:r>
              <a:rPr lang="en-US" dirty="0">
                <a:hlinkClick r:id="rId4"/>
              </a:rPr>
              <a:t>https://www.deathwithdignity.org/wp-content/uploads/2019/03/Physician-Assisted-Death-Alyssa-Thurston.pdf</a:t>
            </a:r>
            <a:r>
              <a:rPr lang="en-US" dirty="0"/>
              <a:t> </a:t>
            </a:r>
          </a:p>
          <a:p>
            <a:endParaRPr lang="en-US" dirty="0"/>
          </a:p>
          <a:p>
            <a:endParaRPr lang="en-US" dirty="0"/>
          </a:p>
        </p:txBody>
      </p:sp>
    </p:spTree>
    <p:extLst>
      <p:ext uri="{BB962C8B-B14F-4D97-AF65-F5344CB8AC3E}">
        <p14:creationId xmlns:p14="http://schemas.microsoft.com/office/powerpoint/2010/main" val="56502250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1670</TotalTime>
  <Words>3060</Words>
  <Application>Microsoft Office PowerPoint</Application>
  <PresentationFormat>Widescreen</PresentationFormat>
  <Paragraphs>137</Paragraphs>
  <Slides>10</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Gill Sans MT</vt:lpstr>
      <vt:lpstr>Gallery</vt:lpstr>
      <vt:lpstr>Right to die </vt:lpstr>
      <vt:lpstr>Ethics concerning the Right to Die  </vt:lpstr>
      <vt:lpstr>Death with Dignity, It is a choice </vt:lpstr>
      <vt:lpstr>Participants </vt:lpstr>
      <vt:lpstr>Being an Advocate </vt:lpstr>
      <vt:lpstr>DNR   VS.  Right –to – die </vt:lpstr>
      <vt:lpstr>PowerPoint Presentation</vt:lpstr>
      <vt:lpstr>Question answered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to die</dc:title>
  <dc:creator>elber</dc:creator>
  <cp:lastModifiedBy>elbersonc@outlook.com</cp:lastModifiedBy>
  <cp:revision>34</cp:revision>
  <dcterms:created xsi:type="dcterms:W3CDTF">2019-09-02T15:57:26Z</dcterms:created>
  <dcterms:modified xsi:type="dcterms:W3CDTF">2019-09-08T15:15:38Z</dcterms:modified>
</cp:coreProperties>
</file>